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75" r:id="rId5"/>
  </p:sldMasterIdLst>
  <p:notesMasterIdLst>
    <p:notesMasterId r:id="rId34"/>
  </p:notesMasterIdLst>
  <p:handoutMasterIdLst>
    <p:handoutMasterId r:id="rId35"/>
  </p:handoutMasterIdLst>
  <p:sldIdLst>
    <p:sldId id="256" r:id="rId6"/>
    <p:sldId id="334" r:id="rId7"/>
    <p:sldId id="1894" r:id="rId8"/>
    <p:sldId id="1895" r:id="rId9"/>
    <p:sldId id="1891" r:id="rId10"/>
    <p:sldId id="1892" r:id="rId11"/>
    <p:sldId id="311" r:id="rId12"/>
    <p:sldId id="1893" r:id="rId13"/>
    <p:sldId id="287" r:id="rId14"/>
    <p:sldId id="1896" r:id="rId15"/>
    <p:sldId id="1897" r:id="rId16"/>
    <p:sldId id="1901" r:id="rId17"/>
    <p:sldId id="1899" r:id="rId18"/>
    <p:sldId id="1902" r:id="rId19"/>
    <p:sldId id="1889" r:id="rId20"/>
    <p:sldId id="1903" r:id="rId21"/>
    <p:sldId id="282" r:id="rId22"/>
    <p:sldId id="1904" r:id="rId23"/>
    <p:sldId id="1906" r:id="rId24"/>
    <p:sldId id="1909" r:id="rId25"/>
    <p:sldId id="284" r:id="rId26"/>
    <p:sldId id="1900" r:id="rId27"/>
    <p:sldId id="1905" r:id="rId28"/>
    <p:sldId id="1907" r:id="rId29"/>
    <p:sldId id="1908" r:id="rId30"/>
    <p:sldId id="297" r:id="rId31"/>
    <p:sldId id="276" r:id="rId32"/>
    <p:sldId id="189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6D44D-AB21-4556-8BEA-6991D5C47DEC}" v="340" dt="2025-10-14T22:28:22.970"/>
  </p1510:revLst>
</p1510:revInfo>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3937" autoAdjust="0"/>
  </p:normalViewPr>
  <p:slideViewPr>
    <p:cSldViewPr>
      <p:cViewPr varScale="1">
        <p:scale>
          <a:sx n="58" d="100"/>
          <a:sy n="58" d="100"/>
        </p:scale>
        <p:origin x="816" y="5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3037840" cy="464820"/>
          </a:xfrm>
          <a:prstGeom prst="rect">
            <a:avLst/>
          </a:prstGeom>
        </p:spPr>
        <p:txBody>
          <a:bodyPr lIns="93176" tIns="46588" rIns="93176" bIns="46588"/>
          <a:lstStyle/>
          <a:p>
            <a:endParaRPr lang="en-US"/>
          </a:p>
        </p:txBody>
      </p:sp>
      <p:sp>
        <p:nvSpPr>
          <p:cNvPr id="24" name="Rectangle 24"/>
          <p:cNvSpPr>
            <a:spLocks noGrp="1"/>
          </p:cNvSpPr>
          <p:nvPr>
            <p:ph type="dt" sz="quarter" idx="1"/>
          </p:nvPr>
        </p:nvSpPr>
        <p:spPr>
          <a:xfrm>
            <a:off x="3970939" y="0"/>
            <a:ext cx="3037840" cy="464820"/>
          </a:xfrm>
          <a:prstGeom prst="rect">
            <a:avLst/>
          </a:prstGeom>
        </p:spPr>
        <p:txBody>
          <a:bodyPr lIns="93176" tIns="46588" rIns="93176" bIns="46588"/>
          <a:lstStyle/>
          <a:p>
            <a:fld id="{A849C5AD-4428-4E9C-9C84-11B72C9365FB}" type="datetimeFigureOut">
              <a:rPr lang="en-US" smtClean="0"/>
              <a:pPr/>
              <a:t>10/15/2025</a:t>
            </a:fld>
            <a:endParaRPr lang="en-US"/>
          </a:p>
        </p:txBody>
      </p:sp>
      <p:sp>
        <p:nvSpPr>
          <p:cNvPr id="30" name="Rectangle 30"/>
          <p:cNvSpPr>
            <a:spLocks noGrp="1"/>
          </p:cNvSpPr>
          <p:nvPr>
            <p:ph type="ftr" sz="quarter" idx="2"/>
          </p:nvPr>
        </p:nvSpPr>
        <p:spPr>
          <a:xfrm>
            <a:off x="0" y="8829966"/>
            <a:ext cx="3037840" cy="464820"/>
          </a:xfrm>
          <a:prstGeom prst="rect">
            <a:avLst/>
          </a:prstGeom>
        </p:spPr>
        <p:txBody>
          <a:bodyPr lIns="93176" tIns="46588" rIns="93176" bIns="46588"/>
          <a:lstStyle/>
          <a:p>
            <a:endParaRPr lang="en-US"/>
          </a:p>
        </p:txBody>
      </p:sp>
      <p:sp>
        <p:nvSpPr>
          <p:cNvPr id="18" name="Rectangle 18"/>
          <p:cNvSpPr>
            <a:spLocks noGrp="1"/>
          </p:cNvSpPr>
          <p:nvPr>
            <p:ph type="sldNum" sz="quarter" idx="3"/>
          </p:nvPr>
        </p:nvSpPr>
        <p:spPr>
          <a:xfrm>
            <a:off x="3970939" y="8829966"/>
            <a:ext cx="3037840" cy="464820"/>
          </a:xfrm>
          <a:prstGeom prst="rect">
            <a:avLst/>
          </a:prstGeom>
        </p:spPr>
        <p:txBody>
          <a:bodyPr lIns="93176" tIns="46588" rIns="93176" bIns="46588"/>
          <a:lstStyle/>
          <a:p>
            <a:fld id="{8C596567-A38F-4CEF-B37F-9B9D120D62CE}" type="slidenum">
              <a:rPr lang="en-US" smtClean="0"/>
              <a:pPr/>
              <a:t>‹#›</a:t>
            </a:fld>
            <a:endParaRPr lang="en-US"/>
          </a:p>
        </p:txBody>
      </p:sp>
    </p:spTree>
    <p:extLst>
      <p:ext uri="{BB962C8B-B14F-4D97-AF65-F5344CB8AC3E}">
        <p14:creationId xmlns:p14="http://schemas.microsoft.com/office/powerpoint/2010/main" val="3951518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3037840" cy="464820"/>
          </a:xfrm>
          <a:prstGeom prst="rect">
            <a:avLst/>
          </a:prstGeom>
        </p:spPr>
        <p:txBody>
          <a:bodyPr lIns="93176" tIns="46588" rIns="93176" bIns="46588"/>
          <a:lstStyle/>
          <a:p>
            <a:endParaRPr lang="en-US"/>
          </a:p>
        </p:txBody>
      </p:sp>
      <p:sp>
        <p:nvSpPr>
          <p:cNvPr id="15" name="Rectangle 15"/>
          <p:cNvSpPr>
            <a:spLocks noGrp="1"/>
          </p:cNvSpPr>
          <p:nvPr>
            <p:ph type="dt" idx="1"/>
          </p:nvPr>
        </p:nvSpPr>
        <p:spPr>
          <a:xfrm>
            <a:off x="3970939" y="0"/>
            <a:ext cx="3037840" cy="464820"/>
          </a:xfrm>
          <a:prstGeom prst="rect">
            <a:avLst/>
          </a:prstGeom>
        </p:spPr>
        <p:txBody>
          <a:bodyPr lIns="93176" tIns="46588" rIns="93176" bIns="46588"/>
          <a:lstStyle/>
          <a:p>
            <a:fld id="{D7547E60-4BE7-4E4E-9AAA-5EE35AEC995C}" type="datetimeFigureOut">
              <a:rPr lang="en-US" smtClean="0"/>
              <a:pPr/>
              <a:t>10/15/2025</a:t>
            </a:fld>
            <a:endParaRPr lang="en-US"/>
          </a:p>
        </p:txBody>
      </p:sp>
      <p:sp>
        <p:nvSpPr>
          <p:cNvPr id="23" name="Rectangle 2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lIns="93176" tIns="46588" rIns="93176" bIns="46588" anchor="ctr"/>
          <a:lstStyle/>
          <a:p>
            <a:endParaRPr lang="en-US"/>
          </a:p>
        </p:txBody>
      </p:sp>
      <p:sp>
        <p:nvSpPr>
          <p:cNvPr id="5" name="Rectangle 5"/>
          <p:cNvSpPr>
            <a:spLocks noGrp="1"/>
          </p:cNvSpPr>
          <p:nvPr>
            <p:ph type="body" sz="quarter" idx="3"/>
          </p:nvPr>
        </p:nvSpPr>
        <p:spPr>
          <a:xfrm>
            <a:off x="701041" y="4415791"/>
            <a:ext cx="5608320" cy="4183380"/>
          </a:xfrm>
          <a:prstGeom prst="rect">
            <a:avLst/>
          </a:prstGeom>
        </p:spPr>
        <p:txBody>
          <a:bodyPr lIns="93176" tIns="46588" rIns="93176" bIns="4658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8"/>
          <p:cNvSpPr>
            <a:spLocks noGrp="1"/>
          </p:cNvSpPr>
          <p:nvPr>
            <p:ph type="ftr" sz="quarter" idx="4"/>
          </p:nvPr>
        </p:nvSpPr>
        <p:spPr>
          <a:xfrm>
            <a:off x="0" y="8829966"/>
            <a:ext cx="3037840" cy="464820"/>
          </a:xfrm>
          <a:prstGeom prst="rect">
            <a:avLst/>
          </a:prstGeom>
        </p:spPr>
        <p:txBody>
          <a:bodyPr lIns="93176" tIns="46588" rIns="93176" bIns="46588"/>
          <a:lstStyle/>
          <a:p>
            <a:endParaRPr lang="en-US"/>
          </a:p>
        </p:txBody>
      </p:sp>
      <p:sp>
        <p:nvSpPr>
          <p:cNvPr id="28" name="Rectangle 28"/>
          <p:cNvSpPr>
            <a:spLocks noGrp="1"/>
          </p:cNvSpPr>
          <p:nvPr>
            <p:ph type="sldNum" sz="quarter" idx="5"/>
          </p:nvPr>
        </p:nvSpPr>
        <p:spPr>
          <a:xfrm>
            <a:off x="3970939" y="8829966"/>
            <a:ext cx="3037840" cy="464820"/>
          </a:xfrm>
          <a:prstGeom prst="rect">
            <a:avLst/>
          </a:prstGeom>
        </p:spPr>
        <p:txBody>
          <a:bodyPr lIns="93176" tIns="46588" rIns="93176" bIns="46588"/>
          <a:lstStyle/>
          <a:p>
            <a:fld id="{CA077768-21C8-4125-A345-258E48D2EED0}" type="slidenum">
              <a:rPr lang="en-US" smtClean="0"/>
              <a:pPr/>
              <a:t>‹#›</a:t>
            </a:fld>
            <a:endParaRPr lang="en-US"/>
          </a:p>
        </p:txBody>
      </p:sp>
    </p:spTree>
    <p:extLst>
      <p:ext uri="{BB962C8B-B14F-4D97-AF65-F5344CB8AC3E}">
        <p14:creationId xmlns:p14="http://schemas.microsoft.com/office/powerpoint/2010/main" val="201188283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a:p>
        </p:txBody>
      </p:sp>
    </p:spTree>
    <p:extLst>
      <p:ext uri="{BB962C8B-B14F-4D97-AF65-F5344CB8AC3E}">
        <p14:creationId xmlns:p14="http://schemas.microsoft.com/office/powerpoint/2010/main" val="182866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752475"/>
            <a:ext cx="4114800" cy="3086100"/>
          </a:xfrm>
        </p:spPr>
      </p:sp>
      <p:sp>
        <p:nvSpPr>
          <p:cNvPr id="3" name="Notes Placeholder 2"/>
          <p:cNvSpPr>
            <a:spLocks noGrp="1"/>
          </p:cNvSpPr>
          <p:nvPr>
            <p:ph type="body" idx="1"/>
          </p:nvPr>
        </p:nvSpPr>
        <p:spPr/>
        <p:txBody>
          <a:bodyPr/>
          <a:lstStyle/>
          <a:p>
            <a:r>
              <a:rPr lang="en-US" dirty="0"/>
              <a:t>The scale was developed as part of a study to measure the level of subjective distress experienced by lawyers working with traumatized clients, essentially assessing the impact of vicarious trauma. </a:t>
            </a:r>
          </a:p>
          <a:p>
            <a:endParaRPr lang="en-US" dirty="0"/>
          </a:p>
          <a:p>
            <a:r>
              <a:rPr lang="en-US" dirty="0"/>
              <a:t>Tally your scores. The higher the score, the higher the level of distress. HIGHEST SCORE 56</a:t>
            </a:r>
          </a:p>
          <a:p>
            <a:endParaRPr lang="en-US" dirty="0"/>
          </a:p>
          <a:p>
            <a:r>
              <a:rPr lang="en-US" dirty="0"/>
              <a:t>Why is important to understand your level of distress? What is secondary and vicarious trauma and what are some signs and symptoms?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44625-0ADF-4414-89A2-9E135F0C8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10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altLang="en-US" dirty="0"/>
              <a:t>Be aware of your activators.</a:t>
            </a:r>
          </a:p>
          <a:p>
            <a:pPr>
              <a:spcBef>
                <a:spcPct val="0"/>
              </a:spcBef>
            </a:pPr>
            <a:r>
              <a:rPr lang="en-US" altLang="en-US" dirty="0"/>
              <a:t>Double bind-conflicting demands from your client, the court or ethical guidelines; no matter which action you take, you risk negative consequences. Client might ask for a strategy that directly contradicts legal ethics or could potentially harm their case putting the lawyer in a difficult position to comply fully with both demands. </a:t>
            </a:r>
          </a:p>
          <a:p>
            <a:pPr>
              <a:spcBef>
                <a:spcPct val="0"/>
              </a:spcBef>
            </a:pPr>
            <a:endParaRPr lang="en-US" altLang="en-US" dirty="0"/>
          </a:p>
          <a:p>
            <a:pPr>
              <a:spcBef>
                <a:spcPct val="0"/>
              </a:spcBef>
            </a:pPr>
            <a:r>
              <a:rPr lang="en-US" altLang="en-US" dirty="0"/>
              <a:t>What are your activators?  </a:t>
            </a:r>
          </a:p>
          <a:p>
            <a:pPr>
              <a:spcBef>
                <a:spcPct val="0"/>
              </a:spcBef>
            </a:pPr>
            <a:r>
              <a:rPr lang="en-US" altLang="en-US" dirty="0"/>
              <a:t>What are your typical responses to them? </a:t>
            </a:r>
          </a:p>
          <a:p>
            <a:pPr>
              <a:spcBef>
                <a:spcPct val="0"/>
              </a:spcBef>
            </a:pPr>
            <a:endParaRPr lang="en-US" altLang="en-US" dirty="0"/>
          </a:p>
          <a:p>
            <a:pPr>
              <a:spcBef>
                <a:spcPct val="0"/>
              </a:spcBef>
            </a:pPr>
            <a:r>
              <a:rPr lang="en-US" altLang="en-US" dirty="0"/>
              <a:t>Plan and practice strategies to cope so you are ready when these triggers pop up at work. </a:t>
            </a:r>
          </a:p>
          <a:p>
            <a:pPr>
              <a:spcBef>
                <a:spcPct val="0"/>
              </a:spcBef>
            </a:pPr>
            <a:endParaRPr lang="en-US" altLang="en-US" dirty="0"/>
          </a:p>
          <a:p>
            <a:pPr>
              <a:spcBef>
                <a:spcPct val="0"/>
              </a:spcBef>
            </a:pPr>
            <a:r>
              <a:rPr lang="en-US" altLang="en-US" dirty="0"/>
              <a:t>Anyone notice the overlap and similarities in signs and symptoms of VT, Compassion Fatigue and Activators? It’s important to distinguish between which you may be experiencing so you can appropriately treatment them. </a:t>
            </a:r>
          </a:p>
          <a:p>
            <a:pPr>
              <a:spcBef>
                <a:spcPct val="0"/>
              </a:spcBef>
            </a:pPr>
            <a:r>
              <a:rPr lang="en-US" altLang="en-US" dirty="0"/>
              <a:t>How can you tell if vicarious trauma, compassion fatigue and triggers are impacting your mental health? If you scored moderately high on the Vicarious Trauma Scale, may want to perform a mental health check in.</a:t>
            </a:r>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44625-0ADF-4414-89A2-9E135F0C8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3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77768-21C8-4125-A345-258E48D2EED0}" type="slidenum">
              <a:rPr lang="en-US" smtClean="0"/>
              <a:pPr/>
              <a:t>16</a:t>
            </a:fld>
            <a:endParaRPr lang="en-US"/>
          </a:p>
        </p:txBody>
      </p:sp>
    </p:spTree>
    <p:extLst>
      <p:ext uri="{BB962C8B-B14F-4D97-AF65-F5344CB8AC3E}">
        <p14:creationId xmlns:p14="http://schemas.microsoft.com/office/powerpoint/2010/main" val="223366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544625-0ADF-4414-89A2-9E135F0C849F}" type="slidenum">
              <a:rPr lang="en-US" smtClean="0"/>
              <a:t>17</a:t>
            </a:fld>
            <a:endParaRPr lang="en-US" dirty="0"/>
          </a:p>
        </p:txBody>
      </p:sp>
      <p:sp>
        <p:nvSpPr>
          <p:cNvPr id="6" name="Notes Placeholder 5">
            <a:extLst>
              <a:ext uri="{FF2B5EF4-FFF2-40B4-BE49-F238E27FC236}">
                <a16:creationId xmlns:a16="http://schemas.microsoft.com/office/drawing/2014/main" id="{F3AFAD5A-9BA4-0800-ACFC-F7DE21C2DF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0706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225B-7044-31C9-BDAB-F97A16D2A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40CB1-E017-86D6-5AF8-F6E32511607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F374B28-42C8-85FB-C824-26EE44EF0B1E}"/>
              </a:ext>
            </a:extLst>
          </p:cNvPr>
          <p:cNvSpPr>
            <a:spLocks noGrp="1"/>
          </p:cNvSpPr>
          <p:nvPr>
            <p:ph type="sldNum" sz="quarter" idx="5"/>
          </p:nvPr>
        </p:nvSpPr>
        <p:spPr/>
        <p:txBody>
          <a:bodyPr/>
          <a:lstStyle/>
          <a:p>
            <a:fld id="{F3544625-0ADF-4414-89A2-9E135F0C849F}" type="slidenum">
              <a:rPr lang="en-US" smtClean="0"/>
              <a:t>18</a:t>
            </a:fld>
            <a:endParaRPr lang="en-US" dirty="0"/>
          </a:p>
        </p:txBody>
      </p:sp>
      <p:sp>
        <p:nvSpPr>
          <p:cNvPr id="6" name="Notes Placeholder 5">
            <a:extLst>
              <a:ext uri="{FF2B5EF4-FFF2-40B4-BE49-F238E27FC236}">
                <a16:creationId xmlns:a16="http://schemas.microsoft.com/office/drawing/2014/main" id="{68B5963A-C789-836A-8DC0-489FEFA7311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364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Having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self-awareness in recognizing how your work impacts your well-being and taking steps to manage stress is essential. </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21</a:t>
            </a:fld>
            <a:endParaRPr lang="en-US" dirty="0"/>
          </a:p>
        </p:txBody>
      </p:sp>
    </p:spTree>
    <p:extLst>
      <p:ext uri="{BB962C8B-B14F-4D97-AF65-F5344CB8AC3E}">
        <p14:creationId xmlns:p14="http://schemas.microsoft.com/office/powerpoint/2010/main" val="245596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77768-21C8-4125-A345-258E48D2EED0}" type="slidenum">
              <a:rPr lang="en-US" smtClean="0"/>
              <a:pPr/>
              <a:t>23</a:t>
            </a:fld>
            <a:endParaRPr lang="en-US"/>
          </a:p>
        </p:txBody>
      </p:sp>
    </p:spTree>
    <p:extLst>
      <p:ext uri="{BB962C8B-B14F-4D97-AF65-F5344CB8AC3E}">
        <p14:creationId xmlns:p14="http://schemas.microsoft.com/office/powerpoint/2010/main" val="124328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two of many</a:t>
            </a:r>
          </a:p>
        </p:txBody>
      </p:sp>
      <p:sp>
        <p:nvSpPr>
          <p:cNvPr id="4" name="Slide Number Placeholder 3"/>
          <p:cNvSpPr>
            <a:spLocks noGrp="1"/>
          </p:cNvSpPr>
          <p:nvPr>
            <p:ph type="sldNum" sz="quarter" idx="5"/>
          </p:nvPr>
        </p:nvSpPr>
        <p:spPr/>
        <p:txBody>
          <a:bodyPr/>
          <a:lstStyle/>
          <a:p>
            <a:fld id="{CA077768-21C8-4125-A345-258E48D2EED0}" type="slidenum">
              <a:rPr lang="en-US" smtClean="0"/>
              <a:pPr/>
              <a:t>27</a:t>
            </a:fld>
            <a:endParaRPr lang="en-US"/>
          </a:p>
        </p:txBody>
      </p:sp>
    </p:spTree>
    <p:extLst>
      <p:ext uri="{BB962C8B-B14F-4D97-AF65-F5344CB8AC3E}">
        <p14:creationId xmlns:p14="http://schemas.microsoft.com/office/powerpoint/2010/main" val="728083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a:t>Click to edit Master title style</a:t>
            </a:r>
          </a:p>
        </p:txBody>
      </p:sp>
      <p:sp>
        <p:nvSpPr>
          <p:cNvPr id="10" name="Date Placeholder 9"/>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81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6162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0736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1098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1002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27938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0512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502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10150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5939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2426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34436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42838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1226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0424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7" name="Date Placeholder 6"/>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9" name="Date Placeholder 8"/>
          <p:cNvSpPr>
            <a:spLocks noGrp="1"/>
          </p:cNvSpPr>
          <p:nvPr>
            <p:ph type="dt" sz="half" idx="10"/>
          </p:nvPr>
        </p:nvSpPr>
        <p:spPr/>
        <p:txBody>
          <a:bodyPr/>
          <a:lstStyle/>
          <a:p>
            <a:fld id="{5C14FD69-4A85-4715-A222-ABB225B63BC6}" type="datetimeFigureOut">
              <a:rPr lang="en-US" smtClean="0"/>
              <a:pPr/>
              <a:t>10/15/2025</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11"/>
          </p:nvPr>
        </p:nvSpPr>
        <p:spPr>
          <a:xfrm>
            <a:off x="2971799" y="5870576"/>
            <a:ext cx="3670469" cy="377825"/>
          </a:xfrm>
        </p:spPr>
        <p:txBody>
          <a:bodyPr/>
          <a:lstStyle/>
          <a:p>
            <a:endParaRPr lang="en-US" dirty="0"/>
          </a:p>
        </p:txBody>
      </p:sp>
      <p:sp>
        <p:nvSpPr>
          <p:cNvPr id="6" name="Slide Number Placeholder 5"/>
          <p:cNvSpPr>
            <a:spLocks noGrp="1"/>
          </p:cNvSpPr>
          <p:nvPr>
            <p:ph type="sldNum" sz="quarter" idx="12"/>
          </p:nvPr>
        </p:nvSpPr>
        <p:spPr>
          <a:xfrm>
            <a:off x="7956719" y="5870576"/>
            <a:ext cx="413375"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767011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6044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10/15/2025</a:t>
            </a:fld>
            <a:endParaRPr lang="en-US" sz="1000"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7DE6118-2437-4B30-8E3C-4D2BE6020583}" type="datetimeFigureOut">
              <a:rPr lang="en-US" smtClean="0"/>
              <a:pPr/>
              <a:t>10/15/2025</a:t>
            </a:fld>
            <a:endParaRPr lang="en-US" dirty="0"/>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84508623"/>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betterup.com/blog/author/allaya-cooks-campbel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nintendoblast.com.br/2013/01/top-10-itens-da-serie-zelda.html" TargetMode="External"/><Relationship Id="rId3" Type="http://schemas.openxmlformats.org/officeDocument/2006/relationships/hyperlink" Target="https://openclipart.org/detail/169239" TargetMode="External"/><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11" Type="http://schemas.openxmlformats.org/officeDocument/2006/relationships/hyperlink" Target="https://creativecommons.org/licenses/by-nc-nd/3.0/" TargetMode="External"/><Relationship Id="rId5" Type="http://schemas.openxmlformats.org/officeDocument/2006/relationships/hyperlink" Target="http://scifi.stackexchange.com/questions/47032/which-is-more-indestructible-captain-americas-shield-or-thors-mj%C3%B6lnir" TargetMode="External"/><Relationship Id="rId10" Type="http://schemas.openxmlformats.org/officeDocument/2006/relationships/hyperlink" Target="https://www.flickr.com/photos/boltofblue/8050565889/" TargetMode="External"/><Relationship Id="rId4" Type="http://schemas.openxmlformats.org/officeDocument/2006/relationships/image" Target="../media/image18.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ikist.com/free-photo-xtomx"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https://leadershipfreak.wordpress.com/2016/02/17/brainstorming-that-works-requires-two-sessions/" TargetMode="External"/><Relationship Id="rId2" Type="http://schemas.openxmlformats.org/officeDocument/2006/relationships/image" Target="../media/image43.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somegeekintn/3219769312/"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44.jpg"/><Relationship Id="rId7" Type="http://schemas.openxmlformats.org/officeDocument/2006/relationships/hyperlink" Target="https://www.thymindoman.com/tag/commun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5.jpg"/><Relationship Id="rId5" Type="http://schemas.openxmlformats.org/officeDocument/2006/relationships/hyperlink" Target="https://creativecommons.org/licenses/by-nc-sa/3.0/" TargetMode="External"/><Relationship Id="rId4" Type="http://schemas.openxmlformats.org/officeDocument/2006/relationships/hyperlink" Target="https://www.flickr.com/photos/ozyman/14480948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loonylabs.org/2021/06/"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thinking-person-person-thinking-2681494/"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51764518@N02/16796040512/" TargetMode="External"/><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hyperlink" Target="https://pxhere.com/es/photo/128366" TargetMode="External"/><Relationship Id="rId5" Type="http://schemas.openxmlformats.org/officeDocument/2006/relationships/image" Target="../media/image50.jpeg"/><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campusontario.pressbooks.pub/caregivers/chapter/chapter-five-when-the-problem-is-pain/"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fr/ours-t%C3%AAte-brown-ouverte-la-bouche-48196/"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57600"/>
            <a:ext cx="8251466" cy="2590800"/>
          </a:xfrm>
        </p:spPr>
        <p:txBody>
          <a:bodyPr>
            <a:normAutofit lnSpcReduction="10000"/>
          </a:bodyPr>
          <a:lstStyle/>
          <a:p>
            <a:r>
              <a:rPr lang="en-US" sz="2400" dirty="0"/>
              <a:t>Pamela Moore, LPCC, CCTP</a:t>
            </a:r>
          </a:p>
          <a:p>
            <a:r>
              <a:rPr lang="en-US" sz="2400" dirty="0"/>
              <a:t>NM Legal Well Being</a:t>
            </a:r>
          </a:p>
          <a:p>
            <a:endParaRPr lang="en-US" sz="2400" dirty="0"/>
          </a:p>
          <a:p>
            <a:pPr algn="ctr"/>
            <a:endParaRPr lang="en-US" sz="2400" dirty="0"/>
          </a:p>
          <a:p>
            <a:pPr algn="ctr"/>
            <a:endParaRPr lang="en-US" sz="2400" dirty="0"/>
          </a:p>
          <a:p>
            <a:pPr algn="ctr"/>
            <a:endParaRPr lang="en-US" sz="2400" dirty="0"/>
          </a:p>
          <a:p>
            <a:pPr algn="ctr"/>
            <a:r>
              <a:rPr lang="en-US" sz="2400" dirty="0"/>
              <a:t>State Bar of New Mexico, 2025</a:t>
            </a:r>
          </a:p>
          <a:p>
            <a:endParaRPr lang="en-US" dirty="0"/>
          </a:p>
        </p:txBody>
      </p:sp>
      <p:sp>
        <p:nvSpPr>
          <p:cNvPr id="3" name="Title 2"/>
          <p:cNvSpPr>
            <a:spLocks noGrp="1"/>
          </p:cNvSpPr>
          <p:nvPr>
            <p:ph type="ctrTitle"/>
          </p:nvPr>
        </p:nvSpPr>
        <p:spPr>
          <a:xfrm>
            <a:off x="1143000" y="609600"/>
            <a:ext cx="7577814" cy="2590800"/>
          </a:xfrm>
        </p:spPr>
        <p:txBody>
          <a:bodyPr>
            <a:normAutofit/>
          </a:bodyPr>
          <a:lstStyle/>
          <a:p>
            <a:r>
              <a:rPr lang="en-US" b="1" dirty="0"/>
              <a:t>Holding the Line – Protecting Ourselves Against the Hidden Impacts of Trauma</a:t>
            </a:r>
          </a:p>
        </p:txBody>
      </p:sp>
    </p:spTree>
    <p:extLst>
      <p:ext uri="{BB962C8B-B14F-4D97-AF65-F5344CB8AC3E}">
        <p14:creationId xmlns:p14="http://schemas.microsoft.com/office/powerpoint/2010/main" val="222438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34629D-E4F7-83BF-6311-BA16887BA434}"/>
              </a:ext>
            </a:extLst>
          </p:cNvPr>
          <p:cNvSpPr>
            <a:spLocks noGrp="1"/>
          </p:cNvSpPr>
          <p:nvPr>
            <p:ph type="body" idx="1"/>
          </p:nvPr>
        </p:nvSpPr>
        <p:spPr>
          <a:xfrm>
            <a:off x="152400" y="1371600"/>
            <a:ext cx="8534400" cy="5257800"/>
          </a:xfrm>
        </p:spPr>
        <p:txBody>
          <a:bodyPr>
            <a:normAutofit fontScale="92500" lnSpcReduction="10000"/>
          </a:bodyPr>
          <a:lstStyle/>
          <a:p>
            <a:endParaRPr lang="en-US" dirty="0"/>
          </a:p>
          <a:p>
            <a:r>
              <a:rPr lang="en-US" dirty="0"/>
              <a:t>Avoidance (e.g. missing meetings, avoiding clients, skipping certain questions during interviews, failing to review interviews and reports), </a:t>
            </a:r>
          </a:p>
          <a:p>
            <a:r>
              <a:rPr lang="en-US" dirty="0"/>
              <a:t>Hypervigilance (e.g., feeling on edge, perceiving colleagues and clients as threatening, misinterpreting benign cues),</a:t>
            </a:r>
          </a:p>
          <a:p>
            <a:r>
              <a:rPr lang="en-US" dirty="0"/>
              <a:t>Seeing things as “black or white.” Ambiguity is difficult to tolerate.</a:t>
            </a:r>
          </a:p>
          <a:p>
            <a:r>
              <a:rPr lang="en-US" dirty="0"/>
              <a:t>Becoming uncharacteristically combative, defensive, or argumentative.</a:t>
            </a:r>
          </a:p>
          <a:p>
            <a:r>
              <a:rPr lang="en-US" dirty="0"/>
              <a:t>Shutting down or numbing out (alcohol and drug use are common coping mechanisms). </a:t>
            </a:r>
          </a:p>
          <a:p>
            <a:r>
              <a:rPr lang="en-US" dirty="0"/>
              <a:t>Appearing apathetic at work. </a:t>
            </a:r>
          </a:p>
          <a:p>
            <a:endParaRPr lang="en-US" dirty="0"/>
          </a:p>
        </p:txBody>
      </p:sp>
      <p:sp>
        <p:nvSpPr>
          <p:cNvPr id="3" name="Title 2">
            <a:extLst>
              <a:ext uri="{FF2B5EF4-FFF2-40B4-BE49-F238E27FC236}">
                <a16:creationId xmlns:a16="http://schemas.microsoft.com/office/drawing/2014/main" id="{AFBDA497-D166-BC89-84DD-0C37D8DF034C}"/>
              </a:ext>
            </a:extLst>
          </p:cNvPr>
          <p:cNvSpPr>
            <a:spLocks noGrp="1"/>
          </p:cNvSpPr>
          <p:nvPr>
            <p:ph type="title"/>
          </p:nvPr>
        </p:nvSpPr>
        <p:spPr>
          <a:xfrm>
            <a:off x="152400" y="381000"/>
            <a:ext cx="8534400" cy="1371600"/>
          </a:xfrm>
        </p:spPr>
        <p:txBody>
          <a:bodyPr>
            <a:normAutofit fontScale="90000"/>
          </a:bodyPr>
          <a:lstStyle/>
          <a:p>
            <a:br>
              <a:rPr lang="en-US" b="1" dirty="0"/>
            </a:br>
            <a:br>
              <a:rPr lang="en-US" b="1" dirty="0"/>
            </a:br>
            <a:br>
              <a:rPr lang="en-US" b="1" dirty="0"/>
            </a:br>
            <a:r>
              <a:rPr lang="en-US" b="1" dirty="0"/>
              <a:t>Signs of secondary traumatic stress at work? (ABA Article on Lawyer Trauma)</a:t>
            </a:r>
            <a:br>
              <a:rPr lang="en-US" dirty="0"/>
            </a:br>
            <a:endParaRPr lang="en-US" dirty="0"/>
          </a:p>
        </p:txBody>
      </p:sp>
    </p:spTree>
    <p:extLst>
      <p:ext uri="{BB962C8B-B14F-4D97-AF65-F5344CB8AC3E}">
        <p14:creationId xmlns:p14="http://schemas.microsoft.com/office/powerpoint/2010/main" val="288606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903E7-F3BF-A399-C449-EAED2B233AE9}"/>
              </a:ext>
            </a:extLst>
          </p:cNvPr>
          <p:cNvSpPr>
            <a:spLocks noGrp="1"/>
          </p:cNvSpPr>
          <p:nvPr>
            <p:ph type="body" sz="half" idx="1"/>
          </p:nvPr>
        </p:nvSpPr>
        <p:spPr>
          <a:xfrm>
            <a:off x="152400" y="1295402"/>
            <a:ext cx="4343400" cy="5410198"/>
          </a:xfrm>
        </p:spPr>
        <p:txBody>
          <a:bodyPr>
            <a:normAutofit fontScale="77500" lnSpcReduction="20000"/>
          </a:bodyPr>
          <a:lstStyle/>
          <a:p>
            <a:pPr marL="0" indent="0">
              <a:buNone/>
            </a:pPr>
            <a:endParaRPr lang="en-US" dirty="0"/>
          </a:p>
          <a:p>
            <a:r>
              <a:rPr lang="en-US" dirty="0"/>
              <a:t>Sleep disturbance and nightmares,</a:t>
            </a:r>
          </a:p>
          <a:p>
            <a:r>
              <a:rPr lang="en-US" dirty="0"/>
              <a:t>Headaches</a:t>
            </a:r>
          </a:p>
          <a:p>
            <a:r>
              <a:rPr lang="en-US" dirty="0"/>
              <a:t>Stomach pain</a:t>
            </a:r>
          </a:p>
          <a:p>
            <a:r>
              <a:rPr lang="en-US" dirty="0"/>
              <a:t>Anxiety</a:t>
            </a:r>
          </a:p>
          <a:p>
            <a:r>
              <a:rPr lang="en-US" dirty="0"/>
              <a:t>Irritability, angry outbursts or aggressive behavior; inability to focus; being easily startled; </a:t>
            </a:r>
            <a:r>
              <a:rPr lang="en-US" i="1" dirty="0"/>
              <a:t>hypervigilance,</a:t>
            </a:r>
            <a:endParaRPr lang="en-US" dirty="0"/>
          </a:p>
          <a:p>
            <a:r>
              <a:rPr lang="en-US" dirty="0"/>
              <a:t>Extreme fatigue/always tired</a:t>
            </a:r>
          </a:p>
          <a:p>
            <a:r>
              <a:rPr lang="en-US" dirty="0"/>
              <a:t>Negative thinking and a tendency to become upset about everything, Excessive worry about other’s personal safety,</a:t>
            </a:r>
          </a:p>
          <a:p>
            <a:r>
              <a:rPr lang="en-US" dirty="0"/>
              <a:t>Increased drinking, substance use, or eating to cope with stress. (ABA article) </a:t>
            </a:r>
          </a:p>
          <a:p>
            <a:endParaRPr lang="en-US" dirty="0"/>
          </a:p>
        </p:txBody>
      </p:sp>
      <p:sp>
        <p:nvSpPr>
          <p:cNvPr id="3" name="Text Placeholder 2">
            <a:extLst>
              <a:ext uri="{FF2B5EF4-FFF2-40B4-BE49-F238E27FC236}">
                <a16:creationId xmlns:a16="http://schemas.microsoft.com/office/drawing/2014/main" id="{A60FA4A8-5F85-F3C3-FABB-7D7AA3425007}"/>
              </a:ext>
            </a:extLst>
          </p:cNvPr>
          <p:cNvSpPr>
            <a:spLocks noGrp="1"/>
          </p:cNvSpPr>
          <p:nvPr>
            <p:ph type="body" sz="half" idx="2"/>
          </p:nvPr>
        </p:nvSpPr>
        <p:spPr/>
        <p:txBody>
          <a:bodyPr/>
          <a:lstStyle/>
          <a:p>
            <a:endParaRPr lang="en-US" dirty="0"/>
          </a:p>
        </p:txBody>
      </p:sp>
      <p:sp>
        <p:nvSpPr>
          <p:cNvPr id="4" name="Title 3">
            <a:extLst>
              <a:ext uri="{FF2B5EF4-FFF2-40B4-BE49-F238E27FC236}">
                <a16:creationId xmlns:a16="http://schemas.microsoft.com/office/drawing/2014/main" id="{B725103E-0277-16C7-8830-850A6F116D2F}"/>
              </a:ext>
            </a:extLst>
          </p:cNvPr>
          <p:cNvSpPr>
            <a:spLocks noGrp="1"/>
          </p:cNvSpPr>
          <p:nvPr>
            <p:ph type="title"/>
          </p:nvPr>
        </p:nvSpPr>
        <p:spPr>
          <a:xfrm>
            <a:off x="457200" y="152401"/>
            <a:ext cx="8229600" cy="1143000"/>
          </a:xfrm>
        </p:spPr>
        <p:txBody>
          <a:bodyPr/>
          <a:lstStyle/>
          <a:p>
            <a:r>
              <a:rPr lang="en-US" dirty="0"/>
              <a:t>Signs of STS at home</a:t>
            </a:r>
          </a:p>
        </p:txBody>
      </p:sp>
      <p:pic>
        <p:nvPicPr>
          <p:cNvPr id="6" name="Picture 5">
            <a:extLst>
              <a:ext uri="{FF2B5EF4-FFF2-40B4-BE49-F238E27FC236}">
                <a16:creationId xmlns:a16="http://schemas.microsoft.com/office/drawing/2014/main" id="{CCDA8C6C-1E3F-BA6F-C025-C1E3A80F8E3B}"/>
              </a:ext>
            </a:extLst>
          </p:cNvPr>
          <p:cNvPicPr>
            <a:picLocks noChangeAspect="1"/>
          </p:cNvPicPr>
          <p:nvPr/>
        </p:nvPicPr>
        <p:blipFill>
          <a:blip r:embed="rId2"/>
          <a:stretch>
            <a:fillRect/>
          </a:stretch>
        </p:blipFill>
        <p:spPr>
          <a:xfrm>
            <a:off x="4495800" y="1826810"/>
            <a:ext cx="4343400" cy="3430989"/>
          </a:xfrm>
          <a:prstGeom prst="rect">
            <a:avLst/>
          </a:prstGeom>
        </p:spPr>
      </p:pic>
    </p:spTree>
    <p:extLst>
      <p:ext uri="{BB962C8B-B14F-4D97-AF65-F5344CB8AC3E}">
        <p14:creationId xmlns:p14="http://schemas.microsoft.com/office/powerpoint/2010/main" val="392597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35FBAF-2852-EE03-1D5D-AFEA423932DE}"/>
              </a:ext>
            </a:extLst>
          </p:cNvPr>
          <p:cNvSpPr>
            <a:spLocks noGrp="1"/>
          </p:cNvSpPr>
          <p:nvPr>
            <p:ph type="body" idx="1"/>
          </p:nvPr>
        </p:nvSpPr>
        <p:spPr>
          <a:xfrm>
            <a:off x="228600" y="1600200"/>
            <a:ext cx="8686800" cy="5097463"/>
          </a:xfrm>
        </p:spPr>
        <p:txBody>
          <a:bodyPr>
            <a:normAutofit fontScale="92500" lnSpcReduction="20000"/>
          </a:bodyPr>
          <a:lstStyle/>
          <a:p>
            <a:r>
              <a:rPr lang="en-US" dirty="0"/>
              <a:t>Compassion Fatigue – It’s the cost of caring for others or for their emotional pain, resulting from the desire to help relieve the suffering of others.</a:t>
            </a:r>
          </a:p>
          <a:p>
            <a:endParaRPr lang="en-US" dirty="0"/>
          </a:p>
          <a:p>
            <a:r>
              <a:rPr lang="en-US" dirty="0"/>
              <a:t>Empathy Fatigue – the weariness you feel from being responsible for the pain of others for an extended amount of time. Empathy involves a “vicarious” identification with the thoughts and feelings of another person. </a:t>
            </a:r>
          </a:p>
          <a:p>
            <a:endParaRPr lang="en-US" dirty="0"/>
          </a:p>
          <a:p>
            <a:r>
              <a:rPr lang="en-US" dirty="0"/>
              <a:t>Burnout – psychological syndrome of emotional exhaustion, depersonalization and reduced personal accomplishment. It typically emerges over time as a response to prolonged stress and can occur in any profession.</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Better Up. Article by </a:t>
            </a:r>
            <a:r>
              <a:rPr lang="en-US" sz="1200" dirty="0">
                <a:hlinkClick r:id="rId2"/>
              </a:rPr>
              <a:t>Allaya Cooks-Campbell</a:t>
            </a:r>
            <a:endParaRPr lang="en-US" sz="1200" dirty="0"/>
          </a:p>
          <a:p>
            <a:pPr marL="0" indent="0">
              <a:buNone/>
            </a:pPr>
            <a:r>
              <a:rPr lang="en-US" sz="1200" dirty="0"/>
              <a:t>Canadian Medical Association, </a:t>
            </a:r>
            <a:r>
              <a:rPr lang="en-US" sz="1200" b="1" dirty="0"/>
              <a:t>Compassion fatigue: Signs, symptoms, and how to cope</a:t>
            </a:r>
          </a:p>
          <a:p>
            <a:pPr marL="0" indent="0">
              <a:buNone/>
            </a:pPr>
            <a:endParaRPr lang="en-US" sz="1200" dirty="0"/>
          </a:p>
        </p:txBody>
      </p:sp>
      <p:sp>
        <p:nvSpPr>
          <p:cNvPr id="3" name="Title 2">
            <a:extLst>
              <a:ext uri="{FF2B5EF4-FFF2-40B4-BE49-F238E27FC236}">
                <a16:creationId xmlns:a16="http://schemas.microsoft.com/office/drawing/2014/main" id="{8DEB1BE2-5294-FA4D-6943-1333A0DB2C78}"/>
              </a:ext>
            </a:extLst>
          </p:cNvPr>
          <p:cNvSpPr>
            <a:spLocks noGrp="1"/>
          </p:cNvSpPr>
          <p:nvPr>
            <p:ph type="title"/>
          </p:nvPr>
        </p:nvSpPr>
        <p:spPr>
          <a:xfrm>
            <a:off x="457200" y="160337"/>
            <a:ext cx="8229600" cy="1143000"/>
          </a:xfrm>
        </p:spPr>
        <p:txBody>
          <a:bodyPr/>
          <a:lstStyle/>
          <a:p>
            <a:r>
              <a:rPr lang="en-US" dirty="0"/>
              <a:t>Second Half of Terms</a:t>
            </a:r>
          </a:p>
        </p:txBody>
      </p:sp>
    </p:spTree>
    <p:extLst>
      <p:ext uri="{BB962C8B-B14F-4D97-AF65-F5344CB8AC3E}">
        <p14:creationId xmlns:p14="http://schemas.microsoft.com/office/powerpoint/2010/main" val="416128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B952-6855-78B0-633E-2C1CBDDE8F7B}"/>
              </a:ext>
            </a:extLst>
          </p:cNvPr>
          <p:cNvSpPr>
            <a:spLocks noGrp="1"/>
          </p:cNvSpPr>
          <p:nvPr>
            <p:ph type="title"/>
          </p:nvPr>
        </p:nvSpPr>
        <p:spPr>
          <a:xfrm>
            <a:off x="304800" y="228600"/>
            <a:ext cx="8229600" cy="1143000"/>
          </a:xfrm>
        </p:spPr>
        <p:txBody>
          <a:bodyPr>
            <a:noAutofit/>
          </a:bodyPr>
          <a:lstStyle/>
          <a:p>
            <a:pPr algn="ctr"/>
            <a:r>
              <a:rPr lang="en-US" sz="7200" dirty="0"/>
              <a:t>THE SHIELD</a:t>
            </a:r>
          </a:p>
        </p:txBody>
      </p:sp>
      <p:pic>
        <p:nvPicPr>
          <p:cNvPr id="15" name="Picture 14" descr="A shield with a gold cross&#10;&#10;AI-generated content may be incorrect.">
            <a:extLst>
              <a:ext uri="{FF2B5EF4-FFF2-40B4-BE49-F238E27FC236}">
                <a16:creationId xmlns:a16="http://schemas.microsoft.com/office/drawing/2014/main" id="{937E017A-C0DD-F631-B70E-6D10E433233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9074" y="1147317"/>
            <a:ext cx="2115775" cy="2888430"/>
          </a:xfrm>
          <a:prstGeom prst="rect">
            <a:avLst/>
          </a:prstGeom>
        </p:spPr>
      </p:pic>
      <p:pic>
        <p:nvPicPr>
          <p:cNvPr id="17" name="Picture 16" descr="A red and silver shield with a star&#10;&#10;AI-generated content may be incorrect.">
            <a:extLst>
              <a:ext uri="{FF2B5EF4-FFF2-40B4-BE49-F238E27FC236}">
                <a16:creationId xmlns:a16="http://schemas.microsoft.com/office/drawing/2014/main" id="{BEEDA279-DB5B-171E-8DD0-757018F5775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34768" y="1190278"/>
            <a:ext cx="3851238" cy="2888429"/>
          </a:xfrm>
          <a:prstGeom prst="rect">
            <a:avLst/>
          </a:prstGeom>
        </p:spPr>
      </p:pic>
      <p:sp>
        <p:nvSpPr>
          <p:cNvPr id="18" name="TextBox 17">
            <a:extLst>
              <a:ext uri="{FF2B5EF4-FFF2-40B4-BE49-F238E27FC236}">
                <a16:creationId xmlns:a16="http://schemas.microsoft.com/office/drawing/2014/main" id="{525A58B8-9E42-12CC-E3DA-09527587DABC}"/>
              </a:ext>
            </a:extLst>
          </p:cNvPr>
          <p:cNvSpPr txBox="1"/>
          <p:nvPr/>
        </p:nvSpPr>
        <p:spPr>
          <a:xfrm>
            <a:off x="4683162" y="4607529"/>
            <a:ext cx="3851238" cy="230832"/>
          </a:xfrm>
          <a:prstGeom prst="rect">
            <a:avLst/>
          </a:prstGeom>
          <a:noFill/>
        </p:spPr>
        <p:txBody>
          <a:bodyPr wrap="square" rtlCol="0">
            <a:spAutoFit/>
          </a:bodyPr>
          <a:lstStyle/>
          <a:p>
            <a:r>
              <a:rPr lang="en-US" sz="900">
                <a:hlinkClick r:id="rId5" tooltip="http://scifi.stackexchange.com/questions/47032/which-is-more-indestructible-captain-americas-shield-or-thors-mj%C3%B6lnir"/>
              </a:rPr>
              <a:t>This Photo</a:t>
            </a:r>
            <a:r>
              <a:rPr lang="en-US" sz="900"/>
              <a:t> by Unknown Author is licensed under </a:t>
            </a:r>
            <a:r>
              <a:rPr lang="en-US" sz="900">
                <a:hlinkClick r:id="rId6" tooltip="https://creativecommons.org/licenses/by-sa/3.0/"/>
              </a:rPr>
              <a:t>CC BY-SA</a:t>
            </a:r>
            <a:endParaRPr lang="en-US" sz="900"/>
          </a:p>
        </p:txBody>
      </p:sp>
      <p:pic>
        <p:nvPicPr>
          <p:cNvPr id="20" name="Picture 19" descr="A blue and white shield with a triangle and a bird on it&#10;&#10;AI-generated content may be incorrect.">
            <a:extLst>
              <a:ext uri="{FF2B5EF4-FFF2-40B4-BE49-F238E27FC236}">
                <a16:creationId xmlns:a16="http://schemas.microsoft.com/office/drawing/2014/main" id="{A23A4488-A83D-7F10-D03D-358BD9B8932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3822" y="3811463"/>
            <a:ext cx="2466975" cy="3048000"/>
          </a:xfrm>
          <a:prstGeom prst="rect">
            <a:avLst/>
          </a:prstGeom>
        </p:spPr>
      </p:pic>
      <p:sp>
        <p:nvSpPr>
          <p:cNvPr id="21" name="TextBox 20">
            <a:extLst>
              <a:ext uri="{FF2B5EF4-FFF2-40B4-BE49-F238E27FC236}">
                <a16:creationId xmlns:a16="http://schemas.microsoft.com/office/drawing/2014/main" id="{63CA0682-5591-66D7-3F48-934457649BE7}"/>
              </a:ext>
            </a:extLst>
          </p:cNvPr>
          <p:cNvSpPr txBox="1"/>
          <p:nvPr/>
        </p:nvSpPr>
        <p:spPr>
          <a:xfrm>
            <a:off x="1796653" y="6986240"/>
            <a:ext cx="2089547" cy="369332"/>
          </a:xfrm>
          <a:prstGeom prst="rect">
            <a:avLst/>
          </a:prstGeom>
          <a:noFill/>
        </p:spPr>
        <p:txBody>
          <a:bodyPr wrap="square" rtlCol="0">
            <a:spAutoFit/>
          </a:bodyPr>
          <a:lstStyle/>
          <a:p>
            <a:r>
              <a:rPr lang="en-US" sz="900">
                <a:hlinkClick r:id="rId8" tooltip="https://www.nintendoblast.com.br/2013/01/top-10-itens-da-serie-zelda.html"/>
              </a:rPr>
              <a:t>This Photo</a:t>
            </a:r>
            <a:r>
              <a:rPr lang="en-US" sz="900"/>
              <a:t> by Unknown Author is licensed under </a:t>
            </a:r>
            <a:r>
              <a:rPr lang="en-US" sz="900">
                <a:hlinkClick r:id="rId6" tooltip="https://creativecommons.org/licenses/by-sa/3.0/"/>
              </a:rPr>
              <a:t>CC BY-SA</a:t>
            </a:r>
            <a:endParaRPr lang="en-US" sz="900"/>
          </a:p>
        </p:txBody>
      </p:sp>
      <p:pic>
        <p:nvPicPr>
          <p:cNvPr id="23" name="Picture 22" descr="A lego shield with a red eagle&#10;&#10;AI-generated content may be incorrect.">
            <a:extLst>
              <a:ext uri="{FF2B5EF4-FFF2-40B4-BE49-F238E27FC236}">
                <a16:creationId xmlns:a16="http://schemas.microsoft.com/office/drawing/2014/main" id="{90783BD4-3BBC-AC20-7684-81BE9D8AF45F}"/>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708303" y="3683405"/>
            <a:ext cx="2438401" cy="3156666"/>
          </a:xfrm>
          <a:prstGeom prst="rect">
            <a:avLst/>
          </a:prstGeom>
        </p:spPr>
      </p:pic>
      <p:sp>
        <p:nvSpPr>
          <p:cNvPr id="24" name="TextBox 23">
            <a:extLst>
              <a:ext uri="{FF2B5EF4-FFF2-40B4-BE49-F238E27FC236}">
                <a16:creationId xmlns:a16="http://schemas.microsoft.com/office/drawing/2014/main" id="{02AF47B9-EE82-5D03-F9AE-C4D9842ACC96}"/>
              </a:ext>
            </a:extLst>
          </p:cNvPr>
          <p:cNvSpPr txBox="1"/>
          <p:nvPr/>
        </p:nvSpPr>
        <p:spPr>
          <a:xfrm>
            <a:off x="5562600" y="7285778"/>
            <a:ext cx="2438401" cy="369332"/>
          </a:xfrm>
          <a:prstGeom prst="rect">
            <a:avLst/>
          </a:prstGeom>
          <a:noFill/>
        </p:spPr>
        <p:txBody>
          <a:bodyPr wrap="square" rtlCol="0">
            <a:spAutoFit/>
          </a:bodyPr>
          <a:lstStyle/>
          <a:p>
            <a:r>
              <a:rPr lang="en-US" sz="900">
                <a:hlinkClick r:id="rId10" tooltip="https://www.flickr.com/photos/boltofblue/8050565889/"/>
              </a:rPr>
              <a:t>This Photo</a:t>
            </a:r>
            <a:r>
              <a:rPr lang="en-US" sz="900"/>
              <a:t> by Unknown Author is licensed under </a:t>
            </a:r>
            <a:r>
              <a:rPr lang="en-US" sz="900">
                <a:hlinkClick r:id="rId11" tooltip="https://creativecommons.org/licenses/by-nc-nd/3.0/"/>
              </a:rPr>
              <a:t>CC BY-NC-ND</a:t>
            </a:r>
            <a:endParaRPr lang="en-US" sz="900"/>
          </a:p>
        </p:txBody>
      </p:sp>
    </p:spTree>
    <p:extLst>
      <p:ext uri="{BB962C8B-B14F-4D97-AF65-F5344CB8AC3E}">
        <p14:creationId xmlns:p14="http://schemas.microsoft.com/office/powerpoint/2010/main" val="348238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0937DA-D22B-BF35-9A54-2F3931AD61F1}"/>
              </a:ext>
            </a:extLst>
          </p:cNvPr>
          <p:cNvSpPr>
            <a:spLocks noGrp="1"/>
          </p:cNvSpPr>
          <p:nvPr>
            <p:ph type="body" idx="1"/>
          </p:nvPr>
        </p:nvSpPr>
        <p:spPr/>
        <p:txBody>
          <a:bodyPr/>
          <a:lstStyle/>
          <a:p>
            <a:endParaRPr lang="en-US" sz="3200" dirty="0"/>
          </a:p>
          <a:p>
            <a:r>
              <a:rPr lang="en-US" sz="3200" dirty="0"/>
              <a:t>Resilience strategies help!</a:t>
            </a:r>
          </a:p>
          <a:p>
            <a:endParaRPr lang="en-US" sz="3200" dirty="0"/>
          </a:p>
          <a:p>
            <a:r>
              <a:rPr lang="en-US" sz="3200" dirty="0"/>
              <a:t>Being intentional about self care fosters control and confidence in life.</a:t>
            </a:r>
          </a:p>
          <a:p>
            <a:endParaRPr lang="en-US" sz="3200" dirty="0"/>
          </a:p>
          <a:p>
            <a:r>
              <a:rPr lang="en-US" sz="3200" dirty="0"/>
              <a:t>Thriving vs. Surviving</a:t>
            </a:r>
          </a:p>
          <a:p>
            <a:endParaRPr lang="en-US" dirty="0"/>
          </a:p>
        </p:txBody>
      </p:sp>
      <p:sp>
        <p:nvSpPr>
          <p:cNvPr id="3" name="Title 2">
            <a:extLst>
              <a:ext uri="{FF2B5EF4-FFF2-40B4-BE49-F238E27FC236}">
                <a16:creationId xmlns:a16="http://schemas.microsoft.com/office/drawing/2014/main" id="{0CBFCEE9-8E96-8E5F-AA92-2C7959ECC42E}"/>
              </a:ext>
            </a:extLst>
          </p:cNvPr>
          <p:cNvSpPr>
            <a:spLocks noGrp="1"/>
          </p:cNvSpPr>
          <p:nvPr>
            <p:ph type="title"/>
          </p:nvPr>
        </p:nvSpPr>
        <p:spPr>
          <a:xfrm>
            <a:off x="457200" y="228600"/>
            <a:ext cx="8229600" cy="1143000"/>
          </a:xfrm>
        </p:spPr>
        <p:txBody>
          <a:bodyPr/>
          <a:lstStyle/>
          <a:p>
            <a:r>
              <a:rPr lang="en-US" dirty="0"/>
              <a:t>The Good News</a:t>
            </a:r>
          </a:p>
        </p:txBody>
      </p:sp>
    </p:spTree>
    <p:extLst>
      <p:ext uri="{BB962C8B-B14F-4D97-AF65-F5344CB8AC3E}">
        <p14:creationId xmlns:p14="http://schemas.microsoft.com/office/powerpoint/2010/main" val="41239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B74E1A-B35A-37ED-E879-1874E90262BB}"/>
              </a:ext>
            </a:extLst>
          </p:cNvPr>
          <p:cNvPicPr>
            <a:picLocks noChangeAspect="1"/>
          </p:cNvPicPr>
          <p:nvPr/>
        </p:nvPicPr>
        <p:blipFill>
          <a:blip r:embed="rId2"/>
          <a:srcRect l="7538"/>
          <a:stretch>
            <a:fillRect/>
          </a:stretch>
        </p:blipFill>
        <p:spPr>
          <a:xfrm>
            <a:off x="2552700" y="1828800"/>
            <a:ext cx="4038600" cy="4525963"/>
          </a:xfrm>
          <a:prstGeom prst="rect">
            <a:avLst/>
          </a:prstGeom>
          <a:noFill/>
        </p:spPr>
      </p:pic>
      <p:sp>
        <p:nvSpPr>
          <p:cNvPr id="9" name="Content Placeholder 2">
            <a:extLst>
              <a:ext uri="{FF2B5EF4-FFF2-40B4-BE49-F238E27FC236}">
                <a16:creationId xmlns:a16="http://schemas.microsoft.com/office/drawing/2014/main" id="{8DF0CE91-5A59-CC96-A1DE-46FB97722E2C}"/>
              </a:ext>
            </a:extLst>
          </p:cNvPr>
          <p:cNvSpPr>
            <a:spLocks noGrp="1"/>
          </p:cNvSpPr>
          <p:nvPr>
            <p:ph sz="half" idx="2"/>
          </p:nvPr>
        </p:nvSpPr>
        <p:spPr>
          <a:xfrm>
            <a:off x="6781800" y="1502465"/>
            <a:ext cx="1371600" cy="4525963"/>
          </a:xfrm>
        </p:spPr>
        <p:txBody>
          <a:bodyPr/>
          <a:lstStyle/>
          <a:p>
            <a:endParaRPr lang="en-US" dirty="0"/>
          </a:p>
        </p:txBody>
      </p:sp>
      <p:sp>
        <p:nvSpPr>
          <p:cNvPr id="3" name="Title 2">
            <a:extLst>
              <a:ext uri="{FF2B5EF4-FFF2-40B4-BE49-F238E27FC236}">
                <a16:creationId xmlns:a16="http://schemas.microsoft.com/office/drawing/2014/main" id="{6AB3A081-8106-1F51-D500-F647E5F98892}"/>
              </a:ext>
            </a:extLst>
          </p:cNvPr>
          <p:cNvSpPr>
            <a:spLocks noGrp="1"/>
          </p:cNvSpPr>
          <p:nvPr>
            <p:ph type="title"/>
          </p:nvPr>
        </p:nvSpPr>
        <p:spPr>
          <a:xfrm>
            <a:off x="457200" y="359465"/>
            <a:ext cx="8229600" cy="1143000"/>
          </a:xfrm>
        </p:spPr>
        <p:txBody>
          <a:bodyPr anchor="b">
            <a:normAutofit/>
          </a:bodyPr>
          <a:lstStyle/>
          <a:p>
            <a:r>
              <a:rPr lang="en-US" dirty="0"/>
              <a:t>Put your mask on first</a:t>
            </a:r>
          </a:p>
        </p:txBody>
      </p:sp>
    </p:spTree>
    <p:extLst>
      <p:ext uri="{BB962C8B-B14F-4D97-AF65-F5344CB8AC3E}">
        <p14:creationId xmlns:p14="http://schemas.microsoft.com/office/powerpoint/2010/main" val="139957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BFD20-1590-0B52-C17B-526229BDCC56}"/>
              </a:ext>
            </a:extLst>
          </p:cNvPr>
          <p:cNvSpPr>
            <a:spLocks noGrp="1"/>
          </p:cNvSpPr>
          <p:nvPr>
            <p:ph type="body" idx="1"/>
          </p:nvPr>
        </p:nvSpPr>
        <p:spPr>
          <a:xfrm>
            <a:off x="457200" y="1600200"/>
            <a:ext cx="3962400" cy="4898335"/>
          </a:xfrm>
        </p:spPr>
        <p:txBody>
          <a:bodyPr/>
          <a:lstStyle/>
          <a:p>
            <a:pPr marL="0" indent="0">
              <a:buNone/>
            </a:pPr>
            <a:r>
              <a:rPr lang="en-US" b="1" dirty="0"/>
              <a:t>The piggy bank analogy:</a:t>
            </a:r>
          </a:p>
          <a:p>
            <a:pPr marL="0" indent="0">
              <a:buNone/>
            </a:pPr>
            <a:endParaRPr lang="en-US" b="1" dirty="0"/>
          </a:p>
          <a:p>
            <a:pPr marL="0" indent="0">
              <a:buNone/>
            </a:pPr>
            <a:r>
              <a:rPr lang="en-US" b="1" dirty="0"/>
              <a:t>Make Deposits</a:t>
            </a:r>
          </a:p>
          <a:p>
            <a:pPr marL="0" indent="0">
              <a:buNone/>
            </a:pPr>
            <a:endParaRPr lang="en-US" b="1" dirty="0"/>
          </a:p>
          <a:p>
            <a:pPr marL="0" indent="0">
              <a:buNone/>
            </a:pPr>
            <a:r>
              <a:rPr lang="en-US" b="1" dirty="0"/>
              <a:t>Life will force you to make withdrawals </a:t>
            </a:r>
          </a:p>
          <a:p>
            <a:pPr marL="0" indent="0">
              <a:buNone/>
            </a:pPr>
            <a:endParaRPr lang="en-US" b="1" dirty="0"/>
          </a:p>
          <a:p>
            <a:pPr marL="0" indent="0">
              <a:buNone/>
            </a:pPr>
            <a:r>
              <a:rPr lang="en-US" b="1" dirty="0"/>
              <a:t>Goal – have more deposits than withdrawals</a:t>
            </a:r>
            <a:endParaRPr lang="en-US" dirty="0"/>
          </a:p>
        </p:txBody>
      </p:sp>
      <p:sp>
        <p:nvSpPr>
          <p:cNvPr id="3" name="Title 2">
            <a:extLst>
              <a:ext uri="{FF2B5EF4-FFF2-40B4-BE49-F238E27FC236}">
                <a16:creationId xmlns:a16="http://schemas.microsoft.com/office/drawing/2014/main" id="{ACF5ED4D-36E8-A98B-EB21-4085B99DE49B}"/>
              </a:ext>
            </a:extLst>
          </p:cNvPr>
          <p:cNvSpPr>
            <a:spLocks noGrp="1"/>
          </p:cNvSpPr>
          <p:nvPr>
            <p:ph type="title"/>
          </p:nvPr>
        </p:nvSpPr>
        <p:spPr>
          <a:xfrm>
            <a:off x="457200" y="359465"/>
            <a:ext cx="8229600" cy="935935"/>
          </a:xfrm>
        </p:spPr>
        <p:txBody>
          <a:bodyPr>
            <a:normAutofit/>
          </a:bodyPr>
          <a:lstStyle/>
          <a:p>
            <a:r>
              <a:rPr lang="en-US" sz="4800" b="1" dirty="0"/>
              <a:t>Resiliency</a:t>
            </a:r>
          </a:p>
        </p:txBody>
      </p:sp>
      <p:pic>
        <p:nvPicPr>
          <p:cNvPr id="5" name="Picture 4" descr="A hand putting a coin into a piggy bank&#10;&#10;AI-generated content may be incorrect.">
            <a:extLst>
              <a:ext uri="{FF2B5EF4-FFF2-40B4-BE49-F238E27FC236}">
                <a16:creationId xmlns:a16="http://schemas.microsoft.com/office/drawing/2014/main" id="{FC787A79-92F5-8458-95F9-B42FE7CA7A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5400" y="1442050"/>
            <a:ext cx="3359749" cy="5024352"/>
          </a:xfrm>
          <a:prstGeom prst="rect">
            <a:avLst/>
          </a:prstGeom>
        </p:spPr>
      </p:pic>
    </p:spTree>
    <p:extLst>
      <p:ext uri="{BB962C8B-B14F-4D97-AF65-F5344CB8AC3E}">
        <p14:creationId xmlns:p14="http://schemas.microsoft.com/office/powerpoint/2010/main" val="31890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42B1-A91E-77D0-C924-0D16ACC5BEF8}"/>
              </a:ext>
            </a:extLst>
          </p:cNvPr>
          <p:cNvSpPr>
            <a:spLocks noGrp="1"/>
          </p:cNvSpPr>
          <p:nvPr>
            <p:ph type="title"/>
          </p:nvPr>
        </p:nvSpPr>
        <p:spPr>
          <a:xfrm>
            <a:off x="457200" y="349634"/>
            <a:ext cx="8229600" cy="969065"/>
          </a:xfrm>
        </p:spPr>
        <p:txBody>
          <a:bodyPr>
            <a:normAutofit/>
          </a:bodyPr>
          <a:lstStyle/>
          <a:p>
            <a:r>
              <a:rPr lang="en-US" sz="3200" b="1" dirty="0"/>
              <a:t>WORK PROTECTIVE FACTORS (DEPOSITS)</a:t>
            </a:r>
          </a:p>
        </p:txBody>
      </p:sp>
      <p:sp>
        <p:nvSpPr>
          <p:cNvPr id="6" name="Rectangle 5" descr="Group">
            <a:extLst>
              <a:ext uri="{FF2B5EF4-FFF2-40B4-BE49-F238E27FC236}">
                <a16:creationId xmlns:a16="http://schemas.microsoft.com/office/drawing/2014/main" id="{CD2595AF-426B-900B-9B60-9D819622419B}"/>
              </a:ext>
            </a:extLst>
          </p:cNvPr>
          <p:cNvSpPr/>
          <p:nvPr/>
        </p:nvSpPr>
        <p:spPr>
          <a:xfrm>
            <a:off x="630763" y="2728245"/>
            <a:ext cx="458067" cy="4576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1013"/>
          </a:p>
        </p:txBody>
      </p:sp>
      <p:sp>
        <p:nvSpPr>
          <p:cNvPr id="7" name="TextBox 6">
            <a:extLst>
              <a:ext uri="{FF2B5EF4-FFF2-40B4-BE49-F238E27FC236}">
                <a16:creationId xmlns:a16="http://schemas.microsoft.com/office/drawing/2014/main" id="{CD85819A-5872-85DC-5767-E1EA27CF3AFA}"/>
              </a:ext>
            </a:extLst>
          </p:cNvPr>
          <p:cNvSpPr txBox="1"/>
          <p:nvPr/>
        </p:nvSpPr>
        <p:spPr>
          <a:xfrm flipH="1">
            <a:off x="1316995" y="2761689"/>
            <a:ext cx="2599549" cy="750205"/>
          </a:xfrm>
          <a:prstGeom prst="rect">
            <a:avLst/>
          </a:prstGeom>
          <a:noFill/>
        </p:spPr>
        <p:txBody>
          <a:bodyPr wrap="square" rtlCol="0">
            <a:spAutoFit/>
          </a:bodyPr>
          <a:lstStyle/>
          <a:p>
            <a:r>
              <a:rPr lang="en-US" sz="2025" dirty="0"/>
              <a:t>Diversity of cases </a:t>
            </a:r>
          </a:p>
          <a:p>
            <a:endParaRPr lang="en-US" sz="2250" dirty="0"/>
          </a:p>
        </p:txBody>
      </p:sp>
      <p:sp>
        <p:nvSpPr>
          <p:cNvPr id="9" name="Rectangle 8" descr="Cheers">
            <a:extLst>
              <a:ext uri="{FF2B5EF4-FFF2-40B4-BE49-F238E27FC236}">
                <a16:creationId xmlns:a16="http://schemas.microsoft.com/office/drawing/2014/main" id="{4ADD15B2-C916-0800-1631-F2610B1CCEFD}"/>
              </a:ext>
            </a:extLst>
          </p:cNvPr>
          <p:cNvSpPr/>
          <p:nvPr/>
        </p:nvSpPr>
        <p:spPr>
          <a:xfrm>
            <a:off x="651464" y="3382154"/>
            <a:ext cx="458067" cy="4576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sz="1013"/>
          </a:p>
        </p:txBody>
      </p:sp>
      <p:sp>
        <p:nvSpPr>
          <p:cNvPr id="10" name="TextBox 9">
            <a:extLst>
              <a:ext uri="{FF2B5EF4-FFF2-40B4-BE49-F238E27FC236}">
                <a16:creationId xmlns:a16="http://schemas.microsoft.com/office/drawing/2014/main" id="{3E148F8C-59A5-C0EE-B1FB-B3D87E788B85}"/>
              </a:ext>
            </a:extLst>
          </p:cNvPr>
          <p:cNvSpPr txBox="1"/>
          <p:nvPr/>
        </p:nvSpPr>
        <p:spPr>
          <a:xfrm>
            <a:off x="1337696" y="3375649"/>
            <a:ext cx="2309432" cy="559833"/>
          </a:xfrm>
          <a:prstGeom prst="rect">
            <a:avLst/>
          </a:prstGeom>
          <a:noFill/>
        </p:spPr>
        <p:txBody>
          <a:bodyPr wrap="square" rtlCol="0">
            <a:spAutoFit/>
          </a:bodyPr>
          <a:lstStyle/>
          <a:p>
            <a:r>
              <a:rPr lang="en-US" sz="2025" dirty="0"/>
              <a:t>Working on a team </a:t>
            </a:r>
          </a:p>
          <a:p>
            <a:endParaRPr lang="en-US" sz="1013" dirty="0"/>
          </a:p>
        </p:txBody>
      </p:sp>
      <p:sp>
        <p:nvSpPr>
          <p:cNvPr id="12" name="Rectangle 11" descr="Call center">
            <a:extLst>
              <a:ext uri="{FF2B5EF4-FFF2-40B4-BE49-F238E27FC236}">
                <a16:creationId xmlns:a16="http://schemas.microsoft.com/office/drawing/2014/main" id="{23E97639-416A-EDD7-41FA-591B1ADB0A85}"/>
              </a:ext>
            </a:extLst>
          </p:cNvPr>
          <p:cNvSpPr/>
          <p:nvPr/>
        </p:nvSpPr>
        <p:spPr>
          <a:xfrm>
            <a:off x="693680" y="4091666"/>
            <a:ext cx="458067" cy="4576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sz="1013" dirty="0"/>
          </a:p>
        </p:txBody>
      </p:sp>
      <p:sp>
        <p:nvSpPr>
          <p:cNvPr id="13" name="TextBox 12">
            <a:extLst>
              <a:ext uri="{FF2B5EF4-FFF2-40B4-BE49-F238E27FC236}">
                <a16:creationId xmlns:a16="http://schemas.microsoft.com/office/drawing/2014/main" id="{104A5276-FA21-07A1-B43E-31B8ED4477E7}"/>
              </a:ext>
            </a:extLst>
          </p:cNvPr>
          <p:cNvSpPr txBox="1"/>
          <p:nvPr/>
        </p:nvSpPr>
        <p:spPr>
          <a:xfrm>
            <a:off x="1337696" y="4108099"/>
            <a:ext cx="3375177" cy="403957"/>
          </a:xfrm>
          <a:prstGeom prst="rect">
            <a:avLst/>
          </a:prstGeom>
          <a:noFill/>
        </p:spPr>
        <p:txBody>
          <a:bodyPr wrap="square" rtlCol="0">
            <a:spAutoFit/>
          </a:bodyPr>
          <a:lstStyle/>
          <a:p>
            <a:pPr lvl="0">
              <a:lnSpc>
                <a:spcPct val="100000"/>
              </a:lnSpc>
            </a:pPr>
            <a:r>
              <a:rPr lang="en-US" sz="2025" dirty="0"/>
              <a:t>Supervision and support </a:t>
            </a:r>
          </a:p>
        </p:txBody>
      </p:sp>
      <p:sp>
        <p:nvSpPr>
          <p:cNvPr id="14" name="TextBox 13">
            <a:extLst>
              <a:ext uri="{FF2B5EF4-FFF2-40B4-BE49-F238E27FC236}">
                <a16:creationId xmlns:a16="http://schemas.microsoft.com/office/drawing/2014/main" id="{95DEE696-05C2-1526-A0DE-D9D928DEB4C0}"/>
              </a:ext>
            </a:extLst>
          </p:cNvPr>
          <p:cNvSpPr txBox="1"/>
          <p:nvPr/>
        </p:nvSpPr>
        <p:spPr>
          <a:xfrm>
            <a:off x="53616" y="5941946"/>
            <a:ext cx="3883629" cy="230832"/>
          </a:xfrm>
          <a:prstGeom prst="rect">
            <a:avLst/>
          </a:prstGeom>
          <a:noFill/>
        </p:spPr>
        <p:txBody>
          <a:bodyPr wrap="square" rtlCol="0">
            <a:spAutoFit/>
          </a:bodyPr>
          <a:lstStyle/>
          <a:p>
            <a:r>
              <a:rPr lang="en-US" sz="900" kern="100" dirty="0">
                <a:latin typeface="Aptos" panose="020B0004020202020204" pitchFamily="34" charset="0"/>
                <a:ea typeface="Aptos" panose="020B0004020202020204" pitchFamily="34" charset="0"/>
                <a:cs typeface="Times New Roman" panose="02020603050405020304" pitchFamily="18" charset="0"/>
              </a:rPr>
              <a:t>                Erica Blume Slater, Christopher Hatley, Anne Chambers</a:t>
            </a:r>
            <a:endParaRPr lang="en-US" sz="900" dirty="0"/>
          </a:p>
        </p:txBody>
      </p:sp>
      <p:pic>
        <p:nvPicPr>
          <p:cNvPr id="4" name="Graphic 3" descr="Questions with solid fill">
            <a:extLst>
              <a:ext uri="{FF2B5EF4-FFF2-40B4-BE49-F238E27FC236}">
                <a16:creationId xmlns:a16="http://schemas.microsoft.com/office/drawing/2014/main" id="{BB2C38CE-4636-1152-AFA8-66264C2F09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2597" y="1611565"/>
            <a:ext cx="914400" cy="914400"/>
          </a:xfrm>
          <a:prstGeom prst="rect">
            <a:avLst/>
          </a:prstGeom>
        </p:spPr>
      </p:pic>
      <p:sp>
        <p:nvSpPr>
          <p:cNvPr id="5" name="TextBox 4">
            <a:extLst>
              <a:ext uri="{FF2B5EF4-FFF2-40B4-BE49-F238E27FC236}">
                <a16:creationId xmlns:a16="http://schemas.microsoft.com/office/drawing/2014/main" id="{5AFAFB2C-FFB1-CC41-44D6-86FDA625CA87}"/>
              </a:ext>
            </a:extLst>
          </p:cNvPr>
          <p:cNvSpPr txBox="1"/>
          <p:nvPr/>
        </p:nvSpPr>
        <p:spPr>
          <a:xfrm flipH="1">
            <a:off x="1316996" y="1849818"/>
            <a:ext cx="2599549" cy="750205"/>
          </a:xfrm>
          <a:prstGeom prst="rect">
            <a:avLst/>
          </a:prstGeom>
          <a:noFill/>
        </p:spPr>
        <p:txBody>
          <a:bodyPr wrap="square" rtlCol="0">
            <a:spAutoFit/>
          </a:bodyPr>
          <a:lstStyle/>
          <a:p>
            <a:r>
              <a:rPr lang="en-US" sz="2025" dirty="0"/>
              <a:t>Purpose, Being helpful </a:t>
            </a:r>
          </a:p>
          <a:p>
            <a:endParaRPr lang="en-US" sz="2250" dirty="0"/>
          </a:p>
        </p:txBody>
      </p:sp>
      <p:pic>
        <p:nvPicPr>
          <p:cNvPr id="11" name="Graphic 10" descr="Teacher with solid fill">
            <a:extLst>
              <a:ext uri="{FF2B5EF4-FFF2-40B4-BE49-F238E27FC236}">
                <a16:creationId xmlns:a16="http://schemas.microsoft.com/office/drawing/2014/main" id="{ABD1AB86-22E9-373F-F64B-ACFB98BB5F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2596" y="4667355"/>
            <a:ext cx="914400" cy="914400"/>
          </a:xfrm>
          <a:prstGeom prst="rect">
            <a:avLst/>
          </a:prstGeom>
        </p:spPr>
      </p:pic>
      <p:sp>
        <p:nvSpPr>
          <p:cNvPr id="15" name="TextBox 14">
            <a:extLst>
              <a:ext uri="{FF2B5EF4-FFF2-40B4-BE49-F238E27FC236}">
                <a16:creationId xmlns:a16="http://schemas.microsoft.com/office/drawing/2014/main" id="{EC3B4CAE-F58F-F300-3707-7A6966CF9906}"/>
              </a:ext>
            </a:extLst>
          </p:cNvPr>
          <p:cNvSpPr txBox="1"/>
          <p:nvPr/>
        </p:nvSpPr>
        <p:spPr>
          <a:xfrm flipH="1">
            <a:off x="1337696" y="4867409"/>
            <a:ext cx="2599549" cy="750205"/>
          </a:xfrm>
          <a:prstGeom prst="rect">
            <a:avLst/>
          </a:prstGeom>
          <a:noFill/>
        </p:spPr>
        <p:txBody>
          <a:bodyPr wrap="square" rtlCol="0">
            <a:spAutoFit/>
          </a:bodyPr>
          <a:lstStyle/>
          <a:p>
            <a:r>
              <a:rPr lang="en-US" sz="2025" dirty="0"/>
              <a:t>Training, Competence</a:t>
            </a:r>
          </a:p>
          <a:p>
            <a:endParaRPr lang="en-US" sz="2250" dirty="0"/>
          </a:p>
        </p:txBody>
      </p:sp>
      <p:sp>
        <p:nvSpPr>
          <p:cNvPr id="16" name="TextBox 15">
            <a:extLst>
              <a:ext uri="{FF2B5EF4-FFF2-40B4-BE49-F238E27FC236}">
                <a16:creationId xmlns:a16="http://schemas.microsoft.com/office/drawing/2014/main" id="{88FD3B32-A723-8788-FB53-0E045C9340C0}"/>
              </a:ext>
            </a:extLst>
          </p:cNvPr>
          <p:cNvSpPr txBox="1"/>
          <p:nvPr/>
        </p:nvSpPr>
        <p:spPr>
          <a:xfrm>
            <a:off x="4572000" y="1647296"/>
            <a:ext cx="4305611" cy="397031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b="1" u="sng" dirty="0"/>
              <a:t>Ideas for Workforce Wellness</a:t>
            </a:r>
          </a:p>
          <a:p>
            <a:endParaRPr lang="en-US" dirty="0"/>
          </a:p>
          <a:p>
            <a:pPr marL="285750" indent="-285750">
              <a:buFont typeface="Arial" panose="020B0604020202020204" pitchFamily="34" charset="0"/>
              <a:buChar char="•"/>
            </a:pPr>
            <a:r>
              <a:rPr lang="en-US" dirty="0"/>
              <a:t>Space &amp; permission for self 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Top down role modeling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Staff shout outs or thank you cards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Wellness plans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Employee Assistance Program (EAP)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Workplace wellness rituals (Friday walks, Thursday lunches, etc.)</a:t>
            </a:r>
          </a:p>
        </p:txBody>
      </p:sp>
      <p:sp>
        <p:nvSpPr>
          <p:cNvPr id="17" name="TextBox 16">
            <a:extLst>
              <a:ext uri="{FF2B5EF4-FFF2-40B4-BE49-F238E27FC236}">
                <a16:creationId xmlns:a16="http://schemas.microsoft.com/office/drawing/2014/main" id="{A336019A-0B8C-0B91-53DD-9B968EEB39EA}"/>
              </a:ext>
            </a:extLst>
          </p:cNvPr>
          <p:cNvSpPr txBox="1"/>
          <p:nvPr/>
        </p:nvSpPr>
        <p:spPr>
          <a:xfrm>
            <a:off x="5260371" y="6323700"/>
            <a:ext cx="3883629" cy="369332"/>
          </a:xfrm>
          <a:prstGeom prst="rect">
            <a:avLst/>
          </a:prstGeom>
          <a:noFill/>
        </p:spPr>
        <p:txBody>
          <a:bodyPr wrap="square" rtlCol="0">
            <a:spAutoFit/>
          </a:bodyPr>
          <a:lstStyle/>
          <a:p>
            <a:r>
              <a:rPr lang="en-US" sz="900" kern="100" dirty="0">
                <a:latin typeface="Aptos" panose="020B0004020202020204" pitchFamily="34" charset="0"/>
                <a:ea typeface="Aptos" panose="020B0004020202020204" pitchFamily="34" charset="0"/>
                <a:cs typeface="Times New Roman" panose="02020603050405020304" pitchFamily="18" charset="0"/>
              </a:rPr>
              <a:t>A Trauma Informed Workforce: An introduction to workforce wellness, Oregon Health Authority</a:t>
            </a:r>
            <a:endParaRPr lang="en-US" sz="900" dirty="0"/>
          </a:p>
        </p:txBody>
      </p:sp>
    </p:spTree>
    <p:extLst>
      <p:ext uri="{BB962C8B-B14F-4D97-AF65-F5344CB8AC3E}">
        <p14:creationId xmlns:p14="http://schemas.microsoft.com/office/powerpoint/2010/main" val="268338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53710-C833-30D8-D950-88D13CBC3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330A1-8DEF-684A-79B7-1A8B85CAEFDF}"/>
              </a:ext>
            </a:extLst>
          </p:cNvPr>
          <p:cNvSpPr>
            <a:spLocks noGrp="1"/>
          </p:cNvSpPr>
          <p:nvPr>
            <p:ph type="title"/>
          </p:nvPr>
        </p:nvSpPr>
        <p:spPr>
          <a:xfrm>
            <a:off x="419100" y="249155"/>
            <a:ext cx="8229600" cy="969065"/>
          </a:xfrm>
        </p:spPr>
        <p:txBody>
          <a:bodyPr>
            <a:normAutofit/>
          </a:bodyPr>
          <a:lstStyle/>
          <a:p>
            <a:r>
              <a:rPr lang="en-US" sz="3200" b="1" dirty="0"/>
              <a:t>HOME PROTECTIVE FACTORS (DEPOSITS)</a:t>
            </a:r>
          </a:p>
        </p:txBody>
      </p:sp>
      <p:sp>
        <p:nvSpPr>
          <p:cNvPr id="7" name="TextBox 6">
            <a:extLst>
              <a:ext uri="{FF2B5EF4-FFF2-40B4-BE49-F238E27FC236}">
                <a16:creationId xmlns:a16="http://schemas.microsoft.com/office/drawing/2014/main" id="{07AEC149-E06C-E49F-FB20-DB3988F63FBD}"/>
              </a:ext>
            </a:extLst>
          </p:cNvPr>
          <p:cNvSpPr txBox="1"/>
          <p:nvPr/>
        </p:nvSpPr>
        <p:spPr>
          <a:xfrm flipH="1">
            <a:off x="1316995" y="2761689"/>
            <a:ext cx="2599549" cy="750205"/>
          </a:xfrm>
          <a:prstGeom prst="rect">
            <a:avLst/>
          </a:prstGeom>
          <a:noFill/>
        </p:spPr>
        <p:txBody>
          <a:bodyPr wrap="square" rtlCol="0">
            <a:spAutoFit/>
          </a:bodyPr>
          <a:lstStyle/>
          <a:p>
            <a:r>
              <a:rPr lang="en-US" sz="2025" dirty="0"/>
              <a:t>Exercise </a:t>
            </a:r>
          </a:p>
          <a:p>
            <a:endParaRPr lang="en-US" sz="2250" dirty="0"/>
          </a:p>
        </p:txBody>
      </p:sp>
      <p:sp>
        <p:nvSpPr>
          <p:cNvPr id="10" name="TextBox 9">
            <a:extLst>
              <a:ext uri="{FF2B5EF4-FFF2-40B4-BE49-F238E27FC236}">
                <a16:creationId xmlns:a16="http://schemas.microsoft.com/office/drawing/2014/main" id="{093B7477-199F-8131-27ED-8E2013615FBE}"/>
              </a:ext>
            </a:extLst>
          </p:cNvPr>
          <p:cNvSpPr txBox="1"/>
          <p:nvPr/>
        </p:nvSpPr>
        <p:spPr>
          <a:xfrm>
            <a:off x="1337696" y="3375649"/>
            <a:ext cx="2309432" cy="559833"/>
          </a:xfrm>
          <a:prstGeom prst="rect">
            <a:avLst/>
          </a:prstGeom>
          <a:noFill/>
        </p:spPr>
        <p:txBody>
          <a:bodyPr wrap="square" rtlCol="0">
            <a:spAutoFit/>
          </a:bodyPr>
          <a:lstStyle/>
          <a:p>
            <a:r>
              <a:rPr lang="en-US" sz="2025" dirty="0"/>
              <a:t>Connection </a:t>
            </a:r>
          </a:p>
          <a:p>
            <a:endParaRPr lang="en-US" sz="1013" dirty="0"/>
          </a:p>
        </p:txBody>
      </p:sp>
      <p:sp>
        <p:nvSpPr>
          <p:cNvPr id="13" name="TextBox 12">
            <a:extLst>
              <a:ext uri="{FF2B5EF4-FFF2-40B4-BE49-F238E27FC236}">
                <a16:creationId xmlns:a16="http://schemas.microsoft.com/office/drawing/2014/main" id="{A82A6D45-3070-7B8A-71CB-B6D6A752D7E3}"/>
              </a:ext>
            </a:extLst>
          </p:cNvPr>
          <p:cNvSpPr txBox="1"/>
          <p:nvPr/>
        </p:nvSpPr>
        <p:spPr>
          <a:xfrm>
            <a:off x="1337696" y="4108099"/>
            <a:ext cx="3375177" cy="403957"/>
          </a:xfrm>
          <a:prstGeom prst="rect">
            <a:avLst/>
          </a:prstGeom>
          <a:noFill/>
        </p:spPr>
        <p:txBody>
          <a:bodyPr wrap="square" rtlCol="0">
            <a:spAutoFit/>
          </a:bodyPr>
          <a:lstStyle/>
          <a:p>
            <a:pPr lvl="0">
              <a:lnSpc>
                <a:spcPct val="100000"/>
              </a:lnSpc>
            </a:pPr>
            <a:r>
              <a:rPr lang="en-US" sz="2025" dirty="0"/>
              <a:t>Hobbies </a:t>
            </a:r>
          </a:p>
        </p:txBody>
      </p:sp>
      <p:sp>
        <p:nvSpPr>
          <p:cNvPr id="5" name="TextBox 4">
            <a:extLst>
              <a:ext uri="{FF2B5EF4-FFF2-40B4-BE49-F238E27FC236}">
                <a16:creationId xmlns:a16="http://schemas.microsoft.com/office/drawing/2014/main" id="{98228DC1-2CC6-5A48-456C-BB35F26A6766}"/>
              </a:ext>
            </a:extLst>
          </p:cNvPr>
          <p:cNvSpPr txBox="1"/>
          <p:nvPr/>
        </p:nvSpPr>
        <p:spPr>
          <a:xfrm flipH="1">
            <a:off x="1316996" y="1849818"/>
            <a:ext cx="2599549" cy="750205"/>
          </a:xfrm>
          <a:prstGeom prst="rect">
            <a:avLst/>
          </a:prstGeom>
          <a:noFill/>
        </p:spPr>
        <p:txBody>
          <a:bodyPr wrap="square" rtlCol="0">
            <a:spAutoFit/>
          </a:bodyPr>
          <a:lstStyle/>
          <a:p>
            <a:r>
              <a:rPr lang="en-US" sz="2025" dirty="0"/>
              <a:t>Sleep </a:t>
            </a:r>
          </a:p>
          <a:p>
            <a:endParaRPr lang="en-US" sz="2250" dirty="0"/>
          </a:p>
        </p:txBody>
      </p:sp>
      <p:sp>
        <p:nvSpPr>
          <p:cNvPr id="15" name="TextBox 14">
            <a:extLst>
              <a:ext uri="{FF2B5EF4-FFF2-40B4-BE49-F238E27FC236}">
                <a16:creationId xmlns:a16="http://schemas.microsoft.com/office/drawing/2014/main" id="{C8F11817-CFD9-9979-0D6A-83A4CC7469F0}"/>
              </a:ext>
            </a:extLst>
          </p:cNvPr>
          <p:cNvSpPr txBox="1"/>
          <p:nvPr/>
        </p:nvSpPr>
        <p:spPr>
          <a:xfrm flipH="1">
            <a:off x="1337696" y="4867409"/>
            <a:ext cx="2599549" cy="750205"/>
          </a:xfrm>
          <a:prstGeom prst="rect">
            <a:avLst/>
          </a:prstGeom>
          <a:noFill/>
        </p:spPr>
        <p:txBody>
          <a:bodyPr wrap="square" rtlCol="0">
            <a:spAutoFit/>
          </a:bodyPr>
          <a:lstStyle/>
          <a:p>
            <a:r>
              <a:rPr lang="en-US" sz="2025" dirty="0"/>
              <a:t>Vacation/Time Off</a:t>
            </a:r>
          </a:p>
          <a:p>
            <a:endParaRPr lang="en-US" sz="2250" dirty="0"/>
          </a:p>
        </p:txBody>
      </p:sp>
      <p:sp>
        <p:nvSpPr>
          <p:cNvPr id="16" name="TextBox 15">
            <a:extLst>
              <a:ext uri="{FF2B5EF4-FFF2-40B4-BE49-F238E27FC236}">
                <a16:creationId xmlns:a16="http://schemas.microsoft.com/office/drawing/2014/main" id="{7F17207B-CEB0-9B07-443D-5503FFA23F70}"/>
              </a:ext>
            </a:extLst>
          </p:cNvPr>
          <p:cNvSpPr txBox="1"/>
          <p:nvPr/>
        </p:nvSpPr>
        <p:spPr>
          <a:xfrm>
            <a:off x="4572000" y="1647296"/>
            <a:ext cx="4305611" cy="369331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b="1" u="sng" dirty="0"/>
              <a:t>More Resiliency Deposits</a:t>
            </a:r>
          </a:p>
          <a:p>
            <a:endParaRPr lang="en-US" dirty="0"/>
          </a:p>
          <a:p>
            <a:pPr marL="285750" indent="-285750">
              <a:buFont typeface="Arial" panose="020B0604020202020204" pitchFamily="34" charset="0"/>
              <a:buChar char="•"/>
            </a:pPr>
            <a:r>
              <a:rPr lang="en-US" dirty="0"/>
              <a:t>Yoga/Meditation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Daily Gratitude Practice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LAUGH….A LOT!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Nature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Continue Learning</a:t>
            </a:r>
          </a:p>
        </p:txBody>
      </p:sp>
      <p:pic>
        <p:nvPicPr>
          <p:cNvPr id="8" name="Graphic 7" descr="Sleep with solid fill">
            <a:extLst>
              <a:ext uri="{FF2B5EF4-FFF2-40B4-BE49-F238E27FC236}">
                <a16:creationId xmlns:a16="http://schemas.microsoft.com/office/drawing/2014/main" id="{0F99C9DE-1815-477F-C09D-1583BC516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465" y="1593323"/>
            <a:ext cx="914400" cy="914400"/>
          </a:xfrm>
          <a:prstGeom prst="rect">
            <a:avLst/>
          </a:prstGeom>
        </p:spPr>
      </p:pic>
      <p:pic>
        <p:nvPicPr>
          <p:cNvPr id="19" name="Graphic 18" descr="Run with solid fill">
            <a:extLst>
              <a:ext uri="{FF2B5EF4-FFF2-40B4-BE49-F238E27FC236}">
                <a16:creationId xmlns:a16="http://schemas.microsoft.com/office/drawing/2014/main" id="{1D959F83-4456-3BCC-8F48-64A12ADF1C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3660" y="2507723"/>
            <a:ext cx="750205" cy="750205"/>
          </a:xfrm>
          <a:prstGeom prst="rect">
            <a:avLst/>
          </a:prstGeom>
        </p:spPr>
      </p:pic>
      <p:pic>
        <p:nvPicPr>
          <p:cNvPr id="21" name="Graphic 20" descr="Children outline">
            <a:extLst>
              <a:ext uri="{FF2B5EF4-FFF2-40B4-BE49-F238E27FC236}">
                <a16:creationId xmlns:a16="http://schemas.microsoft.com/office/drawing/2014/main" id="{2CBBF41E-B1F0-1BE7-DD42-EB3073D280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2595" y="3147121"/>
            <a:ext cx="914400" cy="914400"/>
          </a:xfrm>
          <a:prstGeom prst="rect">
            <a:avLst/>
          </a:prstGeom>
        </p:spPr>
      </p:pic>
      <p:pic>
        <p:nvPicPr>
          <p:cNvPr id="23" name="Graphic 22" descr="Camera with solid fill">
            <a:extLst>
              <a:ext uri="{FF2B5EF4-FFF2-40B4-BE49-F238E27FC236}">
                <a16:creationId xmlns:a16="http://schemas.microsoft.com/office/drawing/2014/main" id="{C60F25F7-BA68-8BAB-462C-8FB2979304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2291" y="3897326"/>
            <a:ext cx="750205" cy="750205"/>
          </a:xfrm>
          <a:prstGeom prst="rect">
            <a:avLst/>
          </a:prstGeom>
        </p:spPr>
      </p:pic>
      <p:pic>
        <p:nvPicPr>
          <p:cNvPr id="25" name="Graphic 24" descr="Tropical scene with solid fill">
            <a:extLst>
              <a:ext uri="{FF2B5EF4-FFF2-40B4-BE49-F238E27FC236}">
                <a16:creationId xmlns:a16="http://schemas.microsoft.com/office/drawing/2014/main" id="{55EBF194-716F-F68A-84C4-F9DB5FAFBA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5145" y="4700919"/>
            <a:ext cx="750205" cy="750205"/>
          </a:xfrm>
          <a:prstGeom prst="rect">
            <a:avLst/>
          </a:prstGeom>
        </p:spPr>
      </p:pic>
      <p:sp>
        <p:nvSpPr>
          <p:cNvPr id="26" name="TextBox 25">
            <a:extLst>
              <a:ext uri="{FF2B5EF4-FFF2-40B4-BE49-F238E27FC236}">
                <a16:creationId xmlns:a16="http://schemas.microsoft.com/office/drawing/2014/main" id="{34A70C57-2DCA-CC5C-EE0E-7337FC83242B}"/>
              </a:ext>
            </a:extLst>
          </p:cNvPr>
          <p:cNvSpPr txBox="1"/>
          <p:nvPr/>
        </p:nvSpPr>
        <p:spPr>
          <a:xfrm>
            <a:off x="1066800" y="5669212"/>
            <a:ext cx="6934200" cy="523220"/>
          </a:xfrm>
          <a:prstGeom prst="rect">
            <a:avLst/>
          </a:prstGeom>
          <a:noFill/>
        </p:spPr>
        <p:txBody>
          <a:bodyPr wrap="square" rtlCol="0">
            <a:spAutoFit/>
          </a:bodyPr>
          <a:lstStyle/>
          <a:p>
            <a:r>
              <a:rPr lang="en-US" sz="2800" b="1" dirty="0"/>
              <a:t>WHAT ARE YOUR RESILIENCY DEPOSITS?</a:t>
            </a:r>
          </a:p>
        </p:txBody>
      </p:sp>
    </p:spTree>
    <p:extLst>
      <p:ext uri="{BB962C8B-B14F-4D97-AF65-F5344CB8AC3E}">
        <p14:creationId xmlns:p14="http://schemas.microsoft.com/office/powerpoint/2010/main" val="422759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E1F88B-9558-478C-9525-8A0C7B0E1701}"/>
              </a:ext>
            </a:extLst>
          </p:cNvPr>
          <p:cNvSpPr txBox="1"/>
          <p:nvPr/>
        </p:nvSpPr>
        <p:spPr>
          <a:xfrm>
            <a:off x="228600" y="1219200"/>
            <a:ext cx="4800600" cy="5016758"/>
          </a:xfrm>
          <a:prstGeom prst="rect">
            <a:avLst/>
          </a:prstGeom>
          <a:noFill/>
        </p:spPr>
        <p:txBody>
          <a:bodyPr wrap="square">
            <a:spAutoFit/>
          </a:bodyPr>
          <a:lstStyle/>
          <a:p>
            <a:pPr marL="342900" indent="-342900">
              <a:buFont typeface="+mj-lt"/>
              <a:buAutoNum type="arabicPeriod"/>
            </a:pPr>
            <a:r>
              <a:rPr lang="en-US" sz="1600" b="0" i="0" u="none" strike="noStrike" baseline="0" dirty="0">
                <a:solidFill>
                  <a:srgbClr val="404040"/>
                </a:solidFill>
                <a:latin typeface="Candara" panose="020E0502030303020204" pitchFamily="34" charset="0"/>
              </a:rPr>
              <a:t>Positive social relationships are key to resilience</a:t>
            </a:r>
          </a:p>
          <a:p>
            <a:pPr marL="342900" indent="-342900">
              <a:buFont typeface="+mj-lt"/>
              <a:buAutoNum type="arabicPeriod"/>
            </a:pPr>
            <a:endParaRPr lang="en-US" sz="1600" b="0" i="0" u="none" strike="noStrike" baseline="0" dirty="0">
              <a:solidFill>
                <a:srgbClr val="404040"/>
              </a:solidFill>
              <a:latin typeface="Candara" panose="020E0502030303020204" pitchFamily="34" charset="0"/>
            </a:endParaRPr>
          </a:p>
          <a:p>
            <a:pPr marL="342900" indent="-342900">
              <a:buFont typeface="+mj-lt"/>
              <a:buAutoNum type="arabicPeriod"/>
            </a:pPr>
            <a:r>
              <a:rPr lang="en-US" sz="1600" b="0" i="0" u="none" strike="noStrike" baseline="0" dirty="0">
                <a:solidFill>
                  <a:srgbClr val="404040"/>
                </a:solidFill>
                <a:latin typeface="Candara" panose="020E0502030303020204" pitchFamily="34" charset="0"/>
              </a:rPr>
              <a:t>The reason may be that good social relationships seem to help us tamp down stress reactions, </a:t>
            </a:r>
            <a:r>
              <a:rPr lang="en-US" sz="1600" b="0" i="1" u="none" strike="noStrike" baseline="0" dirty="0">
                <a:solidFill>
                  <a:srgbClr val="404040"/>
                </a:solidFill>
                <a:latin typeface="Candara" panose="020E0502030303020204" pitchFamily="34" charset="0"/>
              </a:rPr>
              <a:t>even when we just recall those relationships</a:t>
            </a:r>
            <a:r>
              <a:rPr lang="en-US" sz="1600" b="0" i="0" u="none" strike="noStrike" baseline="0" dirty="0">
                <a:solidFill>
                  <a:srgbClr val="404040"/>
                </a:solidFill>
                <a:latin typeface="Candara" panose="020E0502030303020204" pitchFamily="34" charset="0"/>
              </a:rPr>
              <a:t>. </a:t>
            </a:r>
          </a:p>
          <a:p>
            <a:pPr marL="342900" indent="-342900">
              <a:buFont typeface="+mj-lt"/>
              <a:buAutoNum type="arabicPeriod"/>
            </a:pPr>
            <a:endParaRPr lang="en-US" sz="1600" b="0" i="0" u="none" strike="noStrike" baseline="0" dirty="0">
              <a:solidFill>
                <a:srgbClr val="404040"/>
              </a:solidFill>
              <a:latin typeface="Candara" panose="020E0502030303020204" pitchFamily="34" charset="0"/>
            </a:endParaRPr>
          </a:p>
          <a:p>
            <a:pPr marL="342900" indent="-342900">
              <a:buFont typeface="+mj-lt"/>
              <a:buAutoNum type="arabicPeriod"/>
            </a:pPr>
            <a:r>
              <a:rPr lang="en-US" sz="1600" b="0" i="0" u="none" strike="noStrike" baseline="0" dirty="0">
                <a:solidFill>
                  <a:srgbClr val="404040"/>
                </a:solidFill>
                <a:latin typeface="Candara" panose="020E0502030303020204" pitchFamily="34" charset="0"/>
              </a:rPr>
              <a:t>We know connection is adaptive. Individuals suffering a setback are frequently encouraged to go to a therapist, join a support group, or get involved in volunteering. </a:t>
            </a:r>
            <a:r>
              <a:rPr lang="en-US" sz="1600" dirty="0">
                <a:solidFill>
                  <a:srgbClr val="404040"/>
                </a:solidFill>
                <a:latin typeface="Candara" panose="020E0502030303020204" pitchFamily="34" charset="0"/>
              </a:rPr>
              <a:t> </a:t>
            </a:r>
            <a:r>
              <a:rPr lang="en-US" sz="1600" b="0" i="0" u="none" strike="noStrike" baseline="0" dirty="0">
                <a:solidFill>
                  <a:srgbClr val="404040"/>
                </a:solidFill>
                <a:latin typeface="Candara" panose="020E0502030303020204" pitchFamily="34" charset="0"/>
              </a:rPr>
              <a:t>All of these activities offer an opportunity to connect with others. A burden shared will always feel lighter.</a:t>
            </a:r>
          </a:p>
          <a:p>
            <a:pPr marL="342900" indent="-342900">
              <a:buFont typeface="+mj-lt"/>
              <a:buAutoNum type="arabicPeriod"/>
            </a:pPr>
            <a:endParaRPr lang="en-US" sz="1600" b="0" i="0" u="none" strike="noStrike" baseline="0" dirty="0">
              <a:solidFill>
                <a:srgbClr val="404040"/>
              </a:solidFill>
              <a:latin typeface="Candara" panose="020E0502030303020204" pitchFamily="34" charset="0"/>
            </a:endParaRPr>
          </a:p>
          <a:p>
            <a:pPr marL="342900" indent="-342900">
              <a:buFont typeface="+mj-lt"/>
              <a:buAutoNum type="arabicPeriod"/>
            </a:pPr>
            <a:r>
              <a:rPr lang="en-US" sz="1600" b="0" i="0" u="none" strike="noStrike" baseline="0" dirty="0">
                <a:solidFill>
                  <a:srgbClr val="404040"/>
                </a:solidFill>
                <a:latin typeface="Candara" panose="020E0502030303020204" pitchFamily="34" charset="0"/>
              </a:rPr>
              <a:t>Relationships may be our most undervalued resources, </a:t>
            </a:r>
            <a:r>
              <a:rPr lang="en-US" sz="1600" b="1" i="0" u="none" strike="noStrike" baseline="0" dirty="0">
                <a:solidFill>
                  <a:srgbClr val="404040"/>
                </a:solidFill>
                <a:latin typeface="Candara" panose="020E0502030303020204" pitchFamily="34" charset="0"/>
              </a:rPr>
              <a:t>small steps matter</a:t>
            </a:r>
            <a:r>
              <a:rPr lang="en-US" sz="1600" b="0" i="0" u="none" strike="noStrike" baseline="0" dirty="0">
                <a:solidFill>
                  <a:srgbClr val="404040"/>
                </a:solidFill>
                <a:latin typeface="Candara" panose="020E0502030303020204" pitchFamily="34" charset="0"/>
              </a:rPr>
              <a:t>! Text, email, call, visit…. Small efforts pay big rewards.</a:t>
            </a:r>
          </a:p>
          <a:p>
            <a:pPr marL="342900" indent="-342900">
              <a:buFont typeface="+mj-lt"/>
              <a:buAutoNum type="arabicPeriod"/>
            </a:pPr>
            <a:endParaRPr lang="en-US" sz="1600" b="0" i="0" u="none" strike="noStrike" baseline="0" dirty="0">
              <a:solidFill>
                <a:srgbClr val="404040"/>
              </a:solidFill>
              <a:latin typeface="Candara" panose="020E0502030303020204" pitchFamily="34" charset="0"/>
            </a:endParaRPr>
          </a:p>
          <a:p>
            <a:pPr marL="342900" indent="-342900">
              <a:buFont typeface="+mj-lt"/>
              <a:buAutoNum type="arabicPeriod"/>
            </a:pPr>
            <a:r>
              <a:rPr lang="en-US" sz="1600" b="0" i="0" u="none" strike="noStrike" baseline="0" dirty="0">
                <a:solidFill>
                  <a:srgbClr val="404040"/>
                </a:solidFill>
                <a:latin typeface="Candara" panose="020E0502030303020204" pitchFamily="34" charset="0"/>
              </a:rPr>
              <a:t>Connect </a:t>
            </a:r>
            <a:r>
              <a:rPr lang="en-US" sz="1600" b="0" i="1" u="none" strike="noStrike" baseline="0" dirty="0">
                <a:solidFill>
                  <a:srgbClr val="404040"/>
                </a:solidFill>
                <a:latin typeface="Candara" panose="020E0502030303020204" pitchFamily="34" charset="0"/>
              </a:rPr>
              <a:t>even when you don’t feel like it</a:t>
            </a:r>
            <a:r>
              <a:rPr lang="en-US" sz="1600" b="0" i="0" u="none" strike="noStrike" baseline="0" dirty="0">
                <a:solidFill>
                  <a:srgbClr val="404040"/>
                </a:solidFill>
                <a:latin typeface="Candara" panose="020E0502030303020204" pitchFamily="34" charset="0"/>
              </a:rPr>
              <a:t>. Maybe </a:t>
            </a:r>
            <a:r>
              <a:rPr lang="en-US" sz="1600" b="0" i="1" u="none" strike="noStrike" baseline="0" dirty="0">
                <a:solidFill>
                  <a:srgbClr val="404040"/>
                </a:solidFill>
                <a:latin typeface="Candara" panose="020E0502030303020204" pitchFamily="34" charset="0"/>
              </a:rPr>
              <a:t>especially </a:t>
            </a:r>
            <a:r>
              <a:rPr lang="en-US" sz="1600" b="0" i="0" u="none" strike="noStrike" baseline="0" dirty="0">
                <a:solidFill>
                  <a:srgbClr val="404040"/>
                </a:solidFill>
                <a:latin typeface="Candara" panose="020E0502030303020204" pitchFamily="34" charset="0"/>
              </a:rPr>
              <a:t>if you don’t feel like it. (DBT, “Do opposite.”)</a:t>
            </a:r>
          </a:p>
        </p:txBody>
      </p:sp>
      <p:pic>
        <p:nvPicPr>
          <p:cNvPr id="5" name="Picture 4" descr="A group of penguins standing together&#10;&#10;AI-generated content may be incorrect.">
            <a:extLst>
              <a:ext uri="{FF2B5EF4-FFF2-40B4-BE49-F238E27FC236}">
                <a16:creationId xmlns:a16="http://schemas.microsoft.com/office/drawing/2014/main" id="{5C6EEB0C-7AFF-3509-4066-06CB98C36A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15429" y="1828800"/>
            <a:ext cx="3946644" cy="3659706"/>
          </a:xfrm>
          <a:prstGeom prst="rect">
            <a:avLst/>
          </a:prstGeom>
        </p:spPr>
      </p:pic>
      <p:sp>
        <p:nvSpPr>
          <p:cNvPr id="6" name="TextBox 5">
            <a:extLst>
              <a:ext uri="{FF2B5EF4-FFF2-40B4-BE49-F238E27FC236}">
                <a16:creationId xmlns:a16="http://schemas.microsoft.com/office/drawing/2014/main" id="{D4FE031B-F8F6-4CFD-9FA5-90691A9D58F8}"/>
              </a:ext>
            </a:extLst>
          </p:cNvPr>
          <p:cNvSpPr txBox="1"/>
          <p:nvPr/>
        </p:nvSpPr>
        <p:spPr>
          <a:xfrm>
            <a:off x="5344867" y="5638800"/>
            <a:ext cx="3617205" cy="230832"/>
          </a:xfrm>
          <a:prstGeom prst="rect">
            <a:avLst/>
          </a:prstGeom>
          <a:noFill/>
        </p:spPr>
        <p:txBody>
          <a:bodyPr wrap="square" rtlCol="0">
            <a:spAutoFit/>
          </a:bodyPr>
          <a:lstStyle/>
          <a:p>
            <a:r>
              <a:rPr lang="en-US" sz="900">
                <a:hlinkClick r:id="rId3" tooltip="https://leadershipfreak.wordpress.com/2016/02/17/brainstorming-that-works-requires-two-sessions/"/>
              </a:rPr>
              <a:t>This Photo</a:t>
            </a:r>
            <a:r>
              <a:rPr lang="en-US" sz="900"/>
              <a:t> by Unknown Author is licensed under </a:t>
            </a:r>
            <a:r>
              <a:rPr lang="en-US" sz="900">
                <a:hlinkClick r:id="rId4" tooltip="https://creativecommons.org/licenses/by/3.0/"/>
              </a:rPr>
              <a:t>CC BY</a:t>
            </a:r>
            <a:endParaRPr lang="en-US" sz="900"/>
          </a:p>
        </p:txBody>
      </p:sp>
      <p:sp>
        <p:nvSpPr>
          <p:cNvPr id="7" name="TextBox 6">
            <a:extLst>
              <a:ext uri="{FF2B5EF4-FFF2-40B4-BE49-F238E27FC236}">
                <a16:creationId xmlns:a16="http://schemas.microsoft.com/office/drawing/2014/main" id="{90C2EDB8-9610-8396-9AC0-49DFE3CF4F8F}"/>
              </a:ext>
            </a:extLst>
          </p:cNvPr>
          <p:cNvSpPr txBox="1"/>
          <p:nvPr/>
        </p:nvSpPr>
        <p:spPr>
          <a:xfrm>
            <a:off x="533400" y="286612"/>
            <a:ext cx="7772400" cy="830997"/>
          </a:xfrm>
          <a:prstGeom prst="rect">
            <a:avLst/>
          </a:prstGeom>
          <a:noFill/>
        </p:spPr>
        <p:txBody>
          <a:bodyPr wrap="square" rtlCol="0">
            <a:spAutoFit/>
          </a:bodyPr>
          <a:lstStyle/>
          <a:p>
            <a:r>
              <a:rPr lang="en-US" sz="4800" dirty="0">
                <a:latin typeface="+mj-lt"/>
              </a:rPr>
              <a:t>Friends/Relationships Matter</a:t>
            </a:r>
          </a:p>
        </p:txBody>
      </p:sp>
    </p:spTree>
    <p:extLst>
      <p:ext uri="{BB962C8B-B14F-4D97-AF65-F5344CB8AC3E}">
        <p14:creationId xmlns:p14="http://schemas.microsoft.com/office/powerpoint/2010/main" val="197311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C6160D-8AF9-B686-C313-43659DBAA449}"/>
              </a:ext>
            </a:extLst>
          </p:cNvPr>
          <p:cNvSpPr>
            <a:spLocks noGrp="1"/>
          </p:cNvSpPr>
          <p:nvPr>
            <p:ph type="body" idx="1"/>
          </p:nvPr>
        </p:nvSpPr>
        <p:spPr>
          <a:xfrm>
            <a:off x="457200" y="1371600"/>
            <a:ext cx="8229600" cy="5257800"/>
          </a:xfrm>
        </p:spPr>
        <p:txBody>
          <a:bodyPr>
            <a:normAutofit/>
          </a:bodyPr>
          <a:lstStyle/>
          <a:p>
            <a:endParaRPr lang="en-US" dirty="0"/>
          </a:p>
          <a:p>
            <a:r>
              <a:rPr lang="en-US" dirty="0"/>
              <a:t>Direct Trauma</a:t>
            </a:r>
          </a:p>
          <a:p>
            <a:r>
              <a:rPr lang="en-US" dirty="0"/>
              <a:t>Indirect Trauma</a:t>
            </a:r>
          </a:p>
          <a:p>
            <a:r>
              <a:rPr lang="en-US" dirty="0"/>
              <a:t>Vicarious Trauma (VT)</a:t>
            </a:r>
          </a:p>
          <a:p>
            <a:r>
              <a:rPr lang="en-US" dirty="0"/>
              <a:t>Secondary Traumatic Stress (STS)</a:t>
            </a:r>
          </a:p>
          <a:p>
            <a:r>
              <a:rPr lang="en-US" dirty="0"/>
              <a:t>Compassion Fatigue</a:t>
            </a:r>
          </a:p>
          <a:p>
            <a:r>
              <a:rPr lang="en-US" dirty="0"/>
              <a:t>Empathy Fatigue</a:t>
            </a:r>
          </a:p>
          <a:p>
            <a:r>
              <a:rPr lang="en-US" dirty="0"/>
              <a:t>Burnout</a:t>
            </a:r>
          </a:p>
          <a:p>
            <a:endParaRPr lang="en-US" dirty="0"/>
          </a:p>
          <a:p>
            <a:endParaRPr lang="en-US" dirty="0"/>
          </a:p>
          <a:p>
            <a:r>
              <a:rPr lang="en-US" dirty="0"/>
              <a:t>YIKES!</a:t>
            </a:r>
          </a:p>
        </p:txBody>
      </p:sp>
      <p:sp>
        <p:nvSpPr>
          <p:cNvPr id="5" name="Title 4">
            <a:extLst>
              <a:ext uri="{FF2B5EF4-FFF2-40B4-BE49-F238E27FC236}">
                <a16:creationId xmlns:a16="http://schemas.microsoft.com/office/drawing/2014/main" id="{597B30C5-2059-E6B9-7D02-583B23DAC482}"/>
              </a:ext>
            </a:extLst>
          </p:cNvPr>
          <p:cNvSpPr>
            <a:spLocks noGrp="1"/>
          </p:cNvSpPr>
          <p:nvPr>
            <p:ph type="title"/>
          </p:nvPr>
        </p:nvSpPr>
        <p:spPr>
          <a:xfrm>
            <a:off x="457200" y="359465"/>
            <a:ext cx="8229600" cy="1012135"/>
          </a:xfrm>
        </p:spPr>
        <p:txBody>
          <a:bodyPr/>
          <a:lstStyle/>
          <a:p>
            <a:r>
              <a:rPr lang="en-US" dirty="0"/>
              <a:t>Our topics for today</a:t>
            </a:r>
          </a:p>
        </p:txBody>
      </p:sp>
      <p:pic>
        <p:nvPicPr>
          <p:cNvPr id="4" name="Picture 3" descr="A person with his hands on his head&#10;&#10;AI-generated content may be incorrect.">
            <a:extLst>
              <a:ext uri="{FF2B5EF4-FFF2-40B4-BE49-F238E27FC236}">
                <a16:creationId xmlns:a16="http://schemas.microsoft.com/office/drawing/2014/main" id="{785B6502-90EB-57D0-C788-6E643EE83C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3400" y="3599758"/>
            <a:ext cx="4343400" cy="2888531"/>
          </a:xfrm>
          <a:prstGeom prst="rect">
            <a:avLst/>
          </a:prstGeom>
        </p:spPr>
      </p:pic>
      <p:sp>
        <p:nvSpPr>
          <p:cNvPr id="6" name="TextBox 5">
            <a:extLst>
              <a:ext uri="{FF2B5EF4-FFF2-40B4-BE49-F238E27FC236}">
                <a16:creationId xmlns:a16="http://schemas.microsoft.com/office/drawing/2014/main" id="{9A749F5C-7988-9B11-5DC3-753C1DA4AA0D}"/>
              </a:ext>
            </a:extLst>
          </p:cNvPr>
          <p:cNvSpPr txBox="1"/>
          <p:nvPr/>
        </p:nvSpPr>
        <p:spPr>
          <a:xfrm>
            <a:off x="4343400" y="6629737"/>
            <a:ext cx="4343400" cy="230832"/>
          </a:xfrm>
          <a:prstGeom prst="rect">
            <a:avLst/>
          </a:prstGeom>
          <a:noFill/>
        </p:spPr>
        <p:txBody>
          <a:bodyPr wrap="square" rtlCol="0">
            <a:spAutoFit/>
          </a:bodyPr>
          <a:lstStyle/>
          <a:p>
            <a:r>
              <a:rPr lang="en-US" sz="900">
                <a:hlinkClick r:id="rId3" tooltip="https://www.flickr.com/photos/somegeekintn/3219769312/"/>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00056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F6F77-7D9F-BAA1-6995-BD2BD18A43D9}"/>
              </a:ext>
            </a:extLst>
          </p:cNvPr>
          <p:cNvSpPr>
            <a:spLocks noGrp="1"/>
          </p:cNvSpPr>
          <p:nvPr>
            <p:ph type="body" idx="1"/>
          </p:nvPr>
        </p:nvSpPr>
        <p:spPr>
          <a:xfrm>
            <a:off x="152400" y="1371600"/>
            <a:ext cx="8839199" cy="5181600"/>
          </a:xfrm>
        </p:spPr>
        <p:txBody>
          <a:bodyPr>
            <a:normAutofit fontScale="62500" lnSpcReduction="20000"/>
          </a:bodyPr>
          <a:lstStyle/>
          <a:p>
            <a:pPr marL="514350" indent="-514350">
              <a:buAutoNum type="arabicPeriod"/>
            </a:pPr>
            <a:r>
              <a:rPr lang="en-US" b="1" dirty="0"/>
              <a:t>Safety and security:</a:t>
            </a:r>
            <a:r>
              <a:rPr lang="en-US" dirty="0"/>
              <a:t> Who would you call if you woke up scared in the middle of the night? Who would you turn to in a moment of crisis?</a:t>
            </a:r>
          </a:p>
          <a:p>
            <a:pPr marL="514350" indent="-514350">
              <a:buAutoNum type="arabicPeriod"/>
            </a:pPr>
            <a:endParaRPr lang="en-US" b="1" dirty="0"/>
          </a:p>
          <a:p>
            <a:pPr marL="514350" indent="-514350">
              <a:buAutoNum type="arabicPeriod"/>
            </a:pPr>
            <a:r>
              <a:rPr lang="en-US" b="1" dirty="0"/>
              <a:t> Learning and growth:</a:t>
            </a:r>
            <a:r>
              <a:rPr lang="en-US" dirty="0"/>
              <a:t> Who encourages you to try new things, to take chances, to pursue your life’s goals?</a:t>
            </a:r>
          </a:p>
          <a:p>
            <a:pPr marL="0" indent="0">
              <a:buNone/>
            </a:pPr>
            <a:endParaRPr lang="en-US" dirty="0"/>
          </a:p>
          <a:p>
            <a:pPr marL="514350" indent="-514350">
              <a:buAutoNum type="arabicPeriod" startAt="3"/>
            </a:pPr>
            <a:r>
              <a:rPr lang="en-US" b="1" dirty="0"/>
              <a:t>Emotional closeness and confiding:</a:t>
            </a:r>
            <a:r>
              <a:rPr lang="en-US" dirty="0"/>
              <a:t> Who knows everything (or most things) about you? Who can you call on when you’re feeling low and be honest with about how you’re feeling?</a:t>
            </a:r>
          </a:p>
          <a:p>
            <a:pPr marL="514350" indent="-514350">
              <a:buAutoNum type="arabicPeriod" startAt="3"/>
            </a:pPr>
            <a:endParaRPr lang="en-US" dirty="0"/>
          </a:p>
          <a:p>
            <a:pPr marL="514350" indent="-514350">
              <a:buAutoNum type="arabicPeriod" startAt="4"/>
            </a:pPr>
            <a:r>
              <a:rPr lang="en-US" b="1" dirty="0"/>
              <a:t>Identity affirmation and shared experience:</a:t>
            </a:r>
            <a:r>
              <a:rPr lang="en-US" dirty="0"/>
              <a:t> Is there someone in your life who has shared many experiences with you and who helps you strengthen your sense of who you are?</a:t>
            </a:r>
          </a:p>
          <a:p>
            <a:pPr marL="514350" indent="-514350">
              <a:buAutoNum type="arabicPeriod" startAt="4"/>
            </a:pPr>
            <a:endParaRPr lang="en-US" dirty="0"/>
          </a:p>
          <a:p>
            <a:pPr marL="514350" indent="-514350">
              <a:buAutoNum type="arabicPeriod" startAt="5"/>
            </a:pPr>
            <a:r>
              <a:rPr lang="en-US" b="1" dirty="0"/>
              <a:t>Romantic intimacy:</a:t>
            </a:r>
            <a:r>
              <a:rPr lang="en-US" dirty="0"/>
              <a:t> Do you feel satisfied with the amount of romantic intimacy in your life?</a:t>
            </a:r>
          </a:p>
          <a:p>
            <a:pPr marL="514350" indent="-514350">
              <a:buAutoNum type="arabicPeriod" startAt="5"/>
            </a:pPr>
            <a:endParaRPr lang="en-US" dirty="0"/>
          </a:p>
          <a:p>
            <a:pPr marL="514350" indent="-514350">
              <a:buAutoNum type="arabicPeriod" startAt="6"/>
            </a:pPr>
            <a:r>
              <a:rPr lang="en-US" b="1" dirty="0"/>
              <a:t>Help (both informational and practical):</a:t>
            </a:r>
            <a:r>
              <a:rPr lang="en-US" dirty="0"/>
              <a:t> Who do you turn to if you need some expertise or help solving a practical problem (e.g., planting a tree, fixing your </a:t>
            </a:r>
            <a:r>
              <a:rPr lang="en-US" dirty="0" err="1"/>
              <a:t>WiFi</a:t>
            </a:r>
            <a:r>
              <a:rPr lang="en-US" dirty="0"/>
              <a:t> connection).</a:t>
            </a:r>
          </a:p>
          <a:p>
            <a:pPr marL="514350" indent="-514350">
              <a:buAutoNum type="arabicPeriod" startAt="6"/>
            </a:pPr>
            <a:endParaRPr lang="en-US" dirty="0"/>
          </a:p>
          <a:p>
            <a:pPr marL="514350" indent="-514350">
              <a:buAutoNum type="arabicPeriod" startAt="7"/>
            </a:pPr>
            <a:r>
              <a:rPr lang="en-US" b="1" dirty="0"/>
              <a:t>Fun and relaxation:</a:t>
            </a:r>
            <a:r>
              <a:rPr lang="en-US" dirty="0"/>
              <a:t> Who makes you laugh? Who do you call to see a movie or go on a road trip with who makes you feel connected and at ease?</a:t>
            </a:r>
          </a:p>
          <a:p>
            <a:pPr marL="514350" indent="-514350">
              <a:buAutoNum type="arabicPeriod" startAt="7"/>
            </a:pPr>
            <a:endParaRPr lang="en-US" dirty="0"/>
          </a:p>
          <a:p>
            <a:endParaRPr lang="en-US" dirty="0"/>
          </a:p>
          <a:p>
            <a:endParaRPr lang="en-US" dirty="0"/>
          </a:p>
        </p:txBody>
      </p:sp>
      <p:sp>
        <p:nvSpPr>
          <p:cNvPr id="3" name="Title 2">
            <a:extLst>
              <a:ext uri="{FF2B5EF4-FFF2-40B4-BE49-F238E27FC236}">
                <a16:creationId xmlns:a16="http://schemas.microsoft.com/office/drawing/2014/main" id="{1023E4C4-BC46-4E8F-FFD4-0EAC5CA317F2}"/>
              </a:ext>
            </a:extLst>
          </p:cNvPr>
          <p:cNvSpPr>
            <a:spLocks noGrp="1"/>
          </p:cNvSpPr>
          <p:nvPr>
            <p:ph type="title"/>
          </p:nvPr>
        </p:nvSpPr>
        <p:spPr>
          <a:xfrm>
            <a:off x="457200" y="28959"/>
            <a:ext cx="8229600" cy="1143000"/>
          </a:xfrm>
        </p:spPr>
        <p:txBody>
          <a:bodyPr/>
          <a:lstStyle/>
          <a:p>
            <a:r>
              <a:rPr lang="en-US" dirty="0"/>
              <a:t>Seven Keystones of Support</a:t>
            </a:r>
          </a:p>
        </p:txBody>
      </p:sp>
      <p:sp>
        <p:nvSpPr>
          <p:cNvPr id="4" name="TextBox 3">
            <a:extLst>
              <a:ext uri="{FF2B5EF4-FFF2-40B4-BE49-F238E27FC236}">
                <a16:creationId xmlns:a16="http://schemas.microsoft.com/office/drawing/2014/main" id="{FAD83E62-5B15-57F5-B230-56A1DE58F2A0}"/>
              </a:ext>
            </a:extLst>
          </p:cNvPr>
          <p:cNvSpPr txBox="1"/>
          <p:nvPr/>
        </p:nvSpPr>
        <p:spPr>
          <a:xfrm>
            <a:off x="838200" y="6575974"/>
            <a:ext cx="7391400" cy="246221"/>
          </a:xfrm>
          <a:prstGeom prst="rect">
            <a:avLst/>
          </a:prstGeom>
          <a:noFill/>
        </p:spPr>
        <p:txBody>
          <a:bodyPr wrap="square" rtlCol="0">
            <a:spAutoFit/>
          </a:bodyPr>
          <a:lstStyle/>
          <a:p>
            <a:r>
              <a:rPr lang="en-US" sz="1000" dirty="0"/>
              <a:t>Robert Waldinger, MD, Harvard Medical School; Marc Shulz, PhD, Harvard Study of Adult Development.</a:t>
            </a:r>
          </a:p>
        </p:txBody>
      </p:sp>
    </p:spTree>
    <p:extLst>
      <p:ext uri="{BB962C8B-B14F-4D97-AF65-F5344CB8AC3E}">
        <p14:creationId xmlns:p14="http://schemas.microsoft.com/office/powerpoint/2010/main" val="170475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A2EB-9794-47C3-C05B-89BD9AA11FDC}"/>
              </a:ext>
            </a:extLst>
          </p:cNvPr>
          <p:cNvSpPr>
            <a:spLocks noGrp="1"/>
          </p:cNvSpPr>
          <p:nvPr>
            <p:ph type="title"/>
          </p:nvPr>
        </p:nvSpPr>
        <p:spPr>
          <a:xfrm>
            <a:off x="381000" y="381000"/>
            <a:ext cx="5698927" cy="819150"/>
          </a:xfrm>
        </p:spPr>
        <p:txBody>
          <a:bodyPr>
            <a:noAutofit/>
          </a:bodyPr>
          <a:lstStyle/>
          <a:p>
            <a:r>
              <a:rPr lang="en-US" sz="4800" dirty="0"/>
              <a:t>Manage Stress</a:t>
            </a:r>
          </a:p>
        </p:txBody>
      </p:sp>
      <p:sp>
        <p:nvSpPr>
          <p:cNvPr id="3" name="TextBox 2">
            <a:extLst>
              <a:ext uri="{FF2B5EF4-FFF2-40B4-BE49-F238E27FC236}">
                <a16:creationId xmlns:a16="http://schemas.microsoft.com/office/drawing/2014/main" id="{B69189F3-3E5F-1F0B-E884-028E151495D1}"/>
              </a:ext>
            </a:extLst>
          </p:cNvPr>
          <p:cNvSpPr txBox="1"/>
          <p:nvPr/>
        </p:nvSpPr>
        <p:spPr>
          <a:xfrm>
            <a:off x="228600" y="1200150"/>
            <a:ext cx="4495800" cy="4661276"/>
          </a:xfrm>
          <a:prstGeom prst="rect">
            <a:avLst/>
          </a:prstGeom>
          <a:noFill/>
        </p:spPr>
        <p:txBody>
          <a:bodyPr wrap="square" rtlCol="0">
            <a:spAutoFit/>
          </a:bodyPr>
          <a:lstStyle/>
          <a:p>
            <a:pPr>
              <a:lnSpc>
                <a:spcPct val="150000"/>
              </a:lnSpc>
            </a:pPr>
            <a:r>
              <a:rPr lang="en-US" sz="2000" dirty="0"/>
              <a:t>Work on self awareness DAILY</a:t>
            </a:r>
          </a:p>
          <a:p>
            <a:pPr>
              <a:lnSpc>
                <a:spcPct val="150000"/>
              </a:lnSpc>
            </a:pPr>
            <a:r>
              <a:rPr lang="en-US" sz="2000" dirty="0"/>
              <a:t>Recognize the risks</a:t>
            </a:r>
          </a:p>
          <a:p>
            <a:pPr>
              <a:lnSpc>
                <a:spcPct val="150000"/>
              </a:lnSpc>
            </a:pPr>
            <a:r>
              <a:rPr lang="en-US" sz="2000" dirty="0"/>
              <a:t>Inventory how balanced your life is</a:t>
            </a:r>
          </a:p>
          <a:p>
            <a:pPr>
              <a:lnSpc>
                <a:spcPct val="150000"/>
              </a:lnSpc>
            </a:pPr>
            <a:r>
              <a:rPr lang="en-US" sz="2000" dirty="0"/>
              <a:t>Be intentional about time off</a:t>
            </a:r>
          </a:p>
          <a:p>
            <a:pPr>
              <a:lnSpc>
                <a:spcPct val="150000"/>
              </a:lnSpc>
            </a:pPr>
            <a:r>
              <a:rPr lang="en-US" sz="2000" dirty="0"/>
              <a:t>Be intentional about protecting yourself</a:t>
            </a:r>
          </a:p>
          <a:p>
            <a:pPr>
              <a:lnSpc>
                <a:spcPct val="150000"/>
              </a:lnSpc>
            </a:pPr>
            <a:r>
              <a:rPr lang="en-US" sz="2000" dirty="0"/>
              <a:t>Adjust/Increase tension reducing behaviors</a:t>
            </a:r>
          </a:p>
          <a:p>
            <a:pPr>
              <a:lnSpc>
                <a:spcPct val="150000"/>
              </a:lnSpc>
            </a:pPr>
            <a:r>
              <a:rPr lang="en-US" sz="2000" dirty="0"/>
              <a:t>Conduct a mental health check-in</a:t>
            </a:r>
          </a:p>
          <a:p>
            <a:pPr>
              <a:lnSpc>
                <a:spcPct val="150000"/>
              </a:lnSpc>
            </a:pPr>
            <a:endParaRPr lang="en-US" sz="2000" dirty="0"/>
          </a:p>
          <a:p>
            <a:pPr>
              <a:lnSpc>
                <a:spcPct val="150000"/>
              </a:lnSpc>
            </a:pPr>
            <a:r>
              <a:rPr lang="en-US" sz="2000" dirty="0"/>
              <a:t>LAUGH OFTEN!</a:t>
            </a:r>
          </a:p>
        </p:txBody>
      </p:sp>
      <p:pic>
        <p:nvPicPr>
          <p:cNvPr id="5" name="Picture 4" descr="A close-up of a child laughing&#10;&#10;AI-generated content may be incorrect.">
            <a:extLst>
              <a:ext uri="{FF2B5EF4-FFF2-40B4-BE49-F238E27FC236}">
                <a16:creationId xmlns:a16="http://schemas.microsoft.com/office/drawing/2014/main" id="{00D84947-6C47-DA98-6487-35508B5485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0600" y="4117543"/>
            <a:ext cx="4114800" cy="2740457"/>
          </a:xfrm>
          <a:prstGeom prst="rect">
            <a:avLst/>
          </a:prstGeom>
        </p:spPr>
      </p:pic>
      <p:sp>
        <p:nvSpPr>
          <p:cNvPr id="6" name="TextBox 5">
            <a:extLst>
              <a:ext uri="{FF2B5EF4-FFF2-40B4-BE49-F238E27FC236}">
                <a16:creationId xmlns:a16="http://schemas.microsoft.com/office/drawing/2014/main" id="{E1E56AD9-9C40-4552-1507-F622C5BCC72C}"/>
              </a:ext>
            </a:extLst>
          </p:cNvPr>
          <p:cNvSpPr txBox="1"/>
          <p:nvPr/>
        </p:nvSpPr>
        <p:spPr>
          <a:xfrm>
            <a:off x="4800600" y="6894738"/>
            <a:ext cx="4114800" cy="230832"/>
          </a:xfrm>
          <a:prstGeom prst="rect">
            <a:avLst/>
          </a:prstGeom>
          <a:noFill/>
        </p:spPr>
        <p:txBody>
          <a:bodyPr wrap="square" rtlCol="0">
            <a:spAutoFit/>
          </a:bodyPr>
          <a:lstStyle/>
          <a:p>
            <a:r>
              <a:rPr lang="en-US" sz="900">
                <a:hlinkClick r:id="rId4" tooltip="https://www.flickr.com/photos/ozyman/144809483"/>
              </a:rPr>
              <a:t>This Photo</a:t>
            </a:r>
            <a:r>
              <a:rPr lang="en-US" sz="900"/>
              <a:t> by Unknown Author is licensed under </a:t>
            </a:r>
            <a:r>
              <a:rPr lang="en-US" sz="900">
                <a:hlinkClick r:id="rId5" tooltip="https://creativecommons.org/licenses/by-nc-sa/3.0/"/>
              </a:rPr>
              <a:t>CC BY-SA-NC</a:t>
            </a:r>
            <a:endParaRPr lang="en-US" sz="900"/>
          </a:p>
        </p:txBody>
      </p:sp>
      <p:pic>
        <p:nvPicPr>
          <p:cNvPr id="8" name="Picture 7" descr="A person sitting on a railing overlooking a body of water&#10;&#10;AI-generated content may be incorrect.">
            <a:extLst>
              <a:ext uri="{FF2B5EF4-FFF2-40B4-BE49-F238E27FC236}">
                <a16:creationId xmlns:a16="http://schemas.microsoft.com/office/drawing/2014/main" id="{0778F699-EE12-77C0-2D39-432E127CCE1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61623" y="1394207"/>
            <a:ext cx="4029977" cy="2266208"/>
          </a:xfrm>
          <a:prstGeom prst="rect">
            <a:avLst/>
          </a:prstGeom>
        </p:spPr>
      </p:pic>
      <p:sp>
        <p:nvSpPr>
          <p:cNvPr id="9" name="TextBox 8">
            <a:extLst>
              <a:ext uri="{FF2B5EF4-FFF2-40B4-BE49-F238E27FC236}">
                <a16:creationId xmlns:a16="http://schemas.microsoft.com/office/drawing/2014/main" id="{227A9167-FDF6-C5E4-2439-2D3C68D52D74}"/>
              </a:ext>
            </a:extLst>
          </p:cNvPr>
          <p:cNvSpPr txBox="1"/>
          <p:nvPr/>
        </p:nvSpPr>
        <p:spPr>
          <a:xfrm>
            <a:off x="6400801" y="3789513"/>
            <a:ext cx="2590800" cy="369332"/>
          </a:xfrm>
          <a:prstGeom prst="rect">
            <a:avLst/>
          </a:prstGeom>
          <a:noFill/>
        </p:spPr>
        <p:txBody>
          <a:bodyPr wrap="square" rtlCol="0">
            <a:spAutoFit/>
          </a:bodyPr>
          <a:lstStyle/>
          <a:p>
            <a:r>
              <a:rPr lang="en-US" sz="900">
                <a:hlinkClick r:id="rId7" tooltip="https://www.thymindoman.com/tag/communion/"/>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177654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819A3-C2C8-8D58-4DB4-1739EA5B2174}"/>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C0CED6AF-4308-5800-4B11-A4BF8E690B73}"/>
              </a:ext>
            </a:extLst>
          </p:cNvPr>
          <p:cNvSpPr>
            <a:spLocks noGrp="1"/>
          </p:cNvSpPr>
          <p:nvPr>
            <p:ph type="title"/>
          </p:nvPr>
        </p:nvSpPr>
        <p:spPr>
          <a:xfrm>
            <a:off x="448235" y="160337"/>
            <a:ext cx="8229600" cy="1143000"/>
          </a:xfrm>
        </p:spPr>
        <p:txBody>
          <a:bodyPr/>
          <a:lstStyle/>
          <a:p>
            <a:endParaRPr lang="en-US" dirty="0"/>
          </a:p>
        </p:txBody>
      </p:sp>
      <p:pic>
        <p:nvPicPr>
          <p:cNvPr id="5" name="Picture 4" descr="A white paper with red text&#10;&#10;AI-generated content may be incorrect.">
            <a:extLst>
              <a:ext uri="{FF2B5EF4-FFF2-40B4-BE49-F238E27FC236}">
                <a16:creationId xmlns:a16="http://schemas.microsoft.com/office/drawing/2014/main" id="{AB329B5A-DC54-9E7C-3C20-4F328C5D2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57200"/>
            <a:ext cx="5257800" cy="5257800"/>
          </a:xfrm>
          <a:prstGeom prst="rect">
            <a:avLst/>
          </a:prstGeom>
        </p:spPr>
      </p:pic>
    </p:spTree>
    <p:extLst>
      <p:ext uri="{BB962C8B-B14F-4D97-AF65-F5344CB8AC3E}">
        <p14:creationId xmlns:p14="http://schemas.microsoft.com/office/powerpoint/2010/main" val="284620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5FB42-171E-4EE0-56BA-7428A2159909}"/>
              </a:ext>
            </a:extLst>
          </p:cNvPr>
          <p:cNvSpPr txBox="1"/>
          <p:nvPr/>
        </p:nvSpPr>
        <p:spPr>
          <a:xfrm>
            <a:off x="76199" y="1295400"/>
            <a:ext cx="4419600" cy="5105400"/>
          </a:xfrm>
          <a:prstGeom prst="rect">
            <a:avLst/>
          </a:prstGeom>
        </p:spPr>
        <p:txBody>
          <a:bodyPr>
            <a:noAutofit/>
          </a:bodyPr>
          <a:lstStyle/>
          <a:p>
            <a:pPr marL="171450" indent="-171450">
              <a:lnSpc>
                <a:spcPct val="90000"/>
              </a:lnSpc>
              <a:spcAft>
                <a:spcPts val="600"/>
              </a:spcAft>
              <a:buFont typeface="Arial" panose="020B0604020202020204" pitchFamily="34" charset="0"/>
              <a:buChar char="•"/>
            </a:pPr>
            <a:r>
              <a:rPr lang="en-US" sz="1500" b="1" i="1" u="none" strike="noStrike" baseline="0" dirty="0"/>
              <a:t>    </a:t>
            </a:r>
            <a:r>
              <a:rPr lang="en-US" sz="1600" b="1" i="1" u="none" strike="noStrike" baseline="0" dirty="0"/>
              <a:t>Work-Life Boundaries</a:t>
            </a:r>
            <a:r>
              <a:rPr lang="en-US" sz="1600" b="0" i="0" u="none" strike="noStrike" baseline="0" dirty="0"/>
              <a:t>: </a:t>
            </a:r>
          </a:p>
          <a:p>
            <a:pPr marL="342900" indent="-342900">
              <a:lnSpc>
                <a:spcPct val="90000"/>
              </a:lnSpc>
              <a:spcAft>
                <a:spcPts val="600"/>
              </a:spcAft>
              <a:buChar char="•"/>
            </a:pPr>
            <a:r>
              <a:rPr lang="en-US" sz="1600" b="0" i="0" u="none" strike="noStrike" baseline="0" dirty="0"/>
              <a:t>Set and Communicate Clear Work Hours</a:t>
            </a:r>
          </a:p>
          <a:p>
            <a:pPr marL="342900" indent="-342900">
              <a:lnSpc>
                <a:spcPct val="90000"/>
              </a:lnSpc>
              <a:spcAft>
                <a:spcPts val="600"/>
              </a:spcAft>
              <a:buChar char="•"/>
            </a:pPr>
            <a:r>
              <a:rPr lang="en-US" sz="1600" b="0" i="0" u="none" strike="noStrike" baseline="0" dirty="0"/>
              <a:t>Schedule Personal Time</a:t>
            </a:r>
          </a:p>
          <a:p>
            <a:pPr marL="342900" indent="-342900">
              <a:lnSpc>
                <a:spcPct val="90000"/>
              </a:lnSpc>
              <a:spcAft>
                <a:spcPts val="600"/>
              </a:spcAft>
              <a:buChar char="•"/>
            </a:pPr>
            <a:r>
              <a:rPr lang="en-US" sz="1600" b="1" i="1" u="none" strike="noStrike" baseline="0" dirty="0"/>
              <a:t>Client Boundaries</a:t>
            </a:r>
            <a:endParaRPr lang="en-US" sz="1600" b="0" i="0" u="none" strike="noStrike" baseline="0" dirty="0"/>
          </a:p>
          <a:p>
            <a:pPr marL="342900" indent="-342900">
              <a:lnSpc>
                <a:spcPct val="90000"/>
              </a:lnSpc>
              <a:spcAft>
                <a:spcPts val="600"/>
              </a:spcAft>
              <a:buChar char="•"/>
            </a:pPr>
            <a:r>
              <a:rPr lang="en-US" sz="1600" b="0" i="0" u="none" strike="noStrike" baseline="0" dirty="0"/>
              <a:t>Manage Expectations Early: Define what you can and cannot do for the client</a:t>
            </a:r>
          </a:p>
          <a:p>
            <a:pPr marL="342900" indent="-342900">
              <a:lnSpc>
                <a:spcPct val="90000"/>
              </a:lnSpc>
              <a:spcAft>
                <a:spcPts val="600"/>
              </a:spcAft>
              <a:buChar char="•"/>
            </a:pPr>
            <a:r>
              <a:rPr lang="en-US" sz="1600" b="0" i="0" u="none" strike="noStrike" baseline="0" dirty="0"/>
              <a:t>Limit access: Don’t let clients dictate your schedule or demand 24/7 availability</a:t>
            </a:r>
          </a:p>
          <a:p>
            <a:pPr marL="342900" indent="-342900">
              <a:lnSpc>
                <a:spcPct val="90000"/>
              </a:lnSpc>
              <a:spcAft>
                <a:spcPts val="600"/>
              </a:spcAft>
              <a:buChar char="•"/>
            </a:pPr>
            <a:r>
              <a:rPr lang="en-US" sz="1600" b="0" i="0" u="none" strike="noStrike" baseline="0" dirty="0"/>
              <a:t>Emotional boundaries: Recognize your role is to advocate, not absorb the client’s stress/trauma</a:t>
            </a:r>
          </a:p>
          <a:p>
            <a:pPr marL="342900" indent="-342900">
              <a:lnSpc>
                <a:spcPct val="90000"/>
              </a:lnSpc>
              <a:spcAft>
                <a:spcPts val="600"/>
              </a:spcAft>
              <a:buChar char="•"/>
            </a:pPr>
            <a:r>
              <a:rPr lang="en-US" sz="1600" b="0" i="0" u="none" strike="noStrike" baseline="0" dirty="0"/>
              <a:t>Refer to other sources for emotional difficulties</a:t>
            </a:r>
          </a:p>
          <a:p>
            <a:pPr marL="342900" indent="-342900">
              <a:lnSpc>
                <a:spcPct val="90000"/>
              </a:lnSpc>
              <a:spcAft>
                <a:spcPts val="600"/>
              </a:spcAft>
              <a:buChar char="•"/>
            </a:pPr>
            <a:r>
              <a:rPr lang="en-US" sz="1600" b="1" i="0" u="none" strike="noStrike" baseline="0" dirty="0"/>
              <a:t>Technology Boundaries</a:t>
            </a:r>
            <a:endParaRPr lang="en-US" sz="1600" b="0" i="0" u="none" strike="noStrike" baseline="0" dirty="0"/>
          </a:p>
          <a:p>
            <a:pPr marL="342900" indent="-342900">
              <a:lnSpc>
                <a:spcPct val="90000"/>
              </a:lnSpc>
              <a:spcAft>
                <a:spcPts val="600"/>
              </a:spcAft>
              <a:buChar char="•"/>
            </a:pPr>
            <a:r>
              <a:rPr lang="en-US" sz="1600" b="0" i="0" u="none" strike="noStrike" baseline="0" dirty="0"/>
              <a:t>Set Email and Phone Limits</a:t>
            </a:r>
          </a:p>
          <a:p>
            <a:pPr marL="342900" indent="-342900">
              <a:lnSpc>
                <a:spcPct val="90000"/>
              </a:lnSpc>
              <a:spcAft>
                <a:spcPts val="600"/>
              </a:spcAft>
              <a:buChar char="•"/>
            </a:pPr>
            <a:r>
              <a:rPr lang="en-US" sz="1600" b="0" i="0" u="none" strike="noStrike" baseline="0" dirty="0"/>
              <a:t>If possible, keep work emails off personal devices.</a:t>
            </a:r>
          </a:p>
          <a:p>
            <a:pPr marL="342900" indent="-342900">
              <a:lnSpc>
                <a:spcPct val="90000"/>
              </a:lnSpc>
              <a:spcAft>
                <a:spcPts val="600"/>
              </a:spcAft>
              <a:buChar char="•"/>
            </a:pPr>
            <a:r>
              <a:rPr lang="en-US" sz="1600" b="1" i="0" u="none" strike="noStrike" baseline="0" dirty="0"/>
              <a:t>Mental and Emotional Boundaries: </a:t>
            </a:r>
            <a:endParaRPr lang="en-US" sz="1600" b="0" i="0" u="none" strike="noStrike" baseline="0" dirty="0"/>
          </a:p>
          <a:p>
            <a:pPr marL="342900" indent="-342900">
              <a:lnSpc>
                <a:spcPct val="90000"/>
              </a:lnSpc>
              <a:spcAft>
                <a:spcPts val="600"/>
              </a:spcAft>
              <a:buChar char="•"/>
            </a:pPr>
            <a:r>
              <a:rPr lang="en-US" sz="1600" b="0" i="0" u="none" strike="noStrike" baseline="0" dirty="0"/>
              <a:t>Practice Detachment: Care about your clients, but don’t carry their burdens.</a:t>
            </a:r>
          </a:p>
        </p:txBody>
      </p:sp>
      <p:pic>
        <p:nvPicPr>
          <p:cNvPr id="5" name="Picture 4" descr="A pair of feet standing in front of a yellow line&#10;&#10;AI-generated content may be incorrect.">
            <a:extLst>
              <a:ext uri="{FF2B5EF4-FFF2-40B4-BE49-F238E27FC236}">
                <a16:creationId xmlns:a16="http://schemas.microsoft.com/office/drawing/2014/main" id="{41A2E313-82CC-1391-34BA-2EF6E24C0B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070" r="24736" b="-2"/>
          <a:stretch>
            <a:fillRect/>
          </a:stretch>
        </p:blipFill>
        <p:spPr>
          <a:xfrm>
            <a:off x="4648202" y="1716385"/>
            <a:ext cx="4267200" cy="4782150"/>
          </a:xfrm>
          <a:prstGeom prst="rect">
            <a:avLst/>
          </a:prstGeom>
          <a:noFill/>
        </p:spPr>
      </p:pic>
      <p:sp>
        <p:nvSpPr>
          <p:cNvPr id="11" name="Title 3">
            <a:extLst>
              <a:ext uri="{FF2B5EF4-FFF2-40B4-BE49-F238E27FC236}">
                <a16:creationId xmlns:a16="http://schemas.microsoft.com/office/drawing/2014/main" id="{9D79F9E5-7F5B-C9CA-D737-429A7446BD15}"/>
              </a:ext>
            </a:extLst>
          </p:cNvPr>
          <p:cNvSpPr>
            <a:spLocks noGrp="1"/>
          </p:cNvSpPr>
          <p:nvPr>
            <p:ph type="title"/>
          </p:nvPr>
        </p:nvSpPr>
        <p:spPr>
          <a:xfrm>
            <a:off x="457200" y="0"/>
            <a:ext cx="8229600" cy="1143000"/>
          </a:xfrm>
        </p:spPr>
        <p:txBody>
          <a:bodyPr/>
          <a:lstStyle/>
          <a:p>
            <a:r>
              <a:rPr lang="en-US" dirty="0"/>
              <a:t>Boundaries are </a:t>
            </a:r>
            <a:r>
              <a:rPr lang="en-US" b="1" i="1" dirty="0"/>
              <a:t>IMPORTANT</a:t>
            </a:r>
          </a:p>
        </p:txBody>
      </p:sp>
      <p:sp>
        <p:nvSpPr>
          <p:cNvPr id="6" name="TextBox 5">
            <a:extLst>
              <a:ext uri="{FF2B5EF4-FFF2-40B4-BE49-F238E27FC236}">
                <a16:creationId xmlns:a16="http://schemas.microsoft.com/office/drawing/2014/main" id="{79779851-EEFB-E85E-BAA6-A3BCDF6FC8F8}"/>
              </a:ext>
            </a:extLst>
          </p:cNvPr>
          <p:cNvSpPr txBox="1"/>
          <p:nvPr/>
        </p:nvSpPr>
        <p:spPr>
          <a:xfrm>
            <a:off x="6156941" y="5926108"/>
            <a:ext cx="25298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oonylabs.org/2021/0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0865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6C3ADC-BF05-A280-CB9D-2EF44DE0E09F}"/>
              </a:ext>
            </a:extLst>
          </p:cNvPr>
          <p:cNvSpPr>
            <a:spLocks noGrp="1"/>
          </p:cNvSpPr>
          <p:nvPr>
            <p:ph type="body" idx="1"/>
          </p:nvPr>
        </p:nvSpPr>
        <p:spPr/>
        <p:txBody>
          <a:bodyPr/>
          <a:lstStyle/>
          <a:p>
            <a:r>
              <a:rPr lang="en-US" dirty="0"/>
              <a:t>About Yourself?</a:t>
            </a:r>
          </a:p>
          <a:p>
            <a:endParaRPr lang="en-US" dirty="0"/>
          </a:p>
          <a:p>
            <a:r>
              <a:rPr lang="en-US" dirty="0"/>
              <a:t>About Work?</a:t>
            </a:r>
          </a:p>
          <a:p>
            <a:endParaRPr lang="en-US" dirty="0"/>
          </a:p>
          <a:p>
            <a:r>
              <a:rPr lang="en-US" dirty="0"/>
              <a:t>About Life?</a:t>
            </a:r>
          </a:p>
          <a:p>
            <a:endParaRPr lang="en-US" dirty="0"/>
          </a:p>
          <a:p>
            <a:r>
              <a:rPr lang="en-US" dirty="0"/>
              <a:t>Do you have a mantra?</a:t>
            </a:r>
          </a:p>
          <a:p>
            <a:endParaRPr lang="en-US" dirty="0"/>
          </a:p>
          <a:p>
            <a:r>
              <a:rPr lang="en-US" dirty="0"/>
              <a:t>Why do you do what you do?</a:t>
            </a:r>
          </a:p>
        </p:txBody>
      </p:sp>
      <p:sp>
        <p:nvSpPr>
          <p:cNvPr id="3" name="Title 2">
            <a:extLst>
              <a:ext uri="{FF2B5EF4-FFF2-40B4-BE49-F238E27FC236}">
                <a16:creationId xmlns:a16="http://schemas.microsoft.com/office/drawing/2014/main" id="{DE3AF3DE-98D2-F0B9-633E-D11CD0DB0E1A}"/>
              </a:ext>
            </a:extLst>
          </p:cNvPr>
          <p:cNvSpPr>
            <a:spLocks noGrp="1"/>
          </p:cNvSpPr>
          <p:nvPr>
            <p:ph type="title"/>
          </p:nvPr>
        </p:nvSpPr>
        <p:spPr>
          <a:xfrm>
            <a:off x="457200" y="160337"/>
            <a:ext cx="8229600" cy="1143000"/>
          </a:xfrm>
        </p:spPr>
        <p:txBody>
          <a:bodyPr/>
          <a:lstStyle/>
          <a:p>
            <a:r>
              <a:rPr lang="en-US" dirty="0"/>
              <a:t>What Do You Tell Yourself…</a:t>
            </a:r>
          </a:p>
        </p:txBody>
      </p:sp>
      <p:pic>
        <p:nvPicPr>
          <p:cNvPr id="5" name="Picture 4">
            <a:extLst>
              <a:ext uri="{FF2B5EF4-FFF2-40B4-BE49-F238E27FC236}">
                <a16:creationId xmlns:a16="http://schemas.microsoft.com/office/drawing/2014/main" id="{17244C16-21A6-9FB0-9A59-AA9355A9E0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19600" y="1524000"/>
            <a:ext cx="4571999" cy="3052762"/>
          </a:xfrm>
          <a:prstGeom prst="rect">
            <a:avLst/>
          </a:prstGeom>
        </p:spPr>
      </p:pic>
    </p:spTree>
    <p:extLst>
      <p:ext uri="{BB962C8B-B14F-4D97-AF65-F5344CB8AC3E}">
        <p14:creationId xmlns:p14="http://schemas.microsoft.com/office/powerpoint/2010/main" val="27376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F2B5F-BC87-0A98-21F5-52063EF4AF7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7AFD3EB1-D25D-A0C9-2FDE-BB598C3CBEB0}"/>
              </a:ext>
            </a:extLst>
          </p:cNvPr>
          <p:cNvSpPr>
            <a:spLocks noGrp="1"/>
          </p:cNvSpPr>
          <p:nvPr>
            <p:ph type="title"/>
          </p:nvPr>
        </p:nvSpPr>
        <p:spPr>
          <a:xfrm>
            <a:off x="457200" y="160337"/>
            <a:ext cx="8229600" cy="1143000"/>
          </a:xfrm>
        </p:spPr>
        <p:txBody>
          <a:bodyPr/>
          <a:lstStyle/>
          <a:p>
            <a:r>
              <a:rPr lang="en-US" dirty="0"/>
              <a:t>If you find yourself struggling…</a:t>
            </a:r>
          </a:p>
        </p:txBody>
      </p:sp>
      <p:pic>
        <p:nvPicPr>
          <p:cNvPr id="5" name="Picture 4" descr="An orange rotary telephone&#10;&#10;AI-generated content may be incorrect.">
            <a:extLst>
              <a:ext uri="{FF2B5EF4-FFF2-40B4-BE49-F238E27FC236}">
                <a16:creationId xmlns:a16="http://schemas.microsoft.com/office/drawing/2014/main" id="{E9ECABA6-09B6-5F91-02BC-EF57A3F7C0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6973" y="1828800"/>
            <a:ext cx="3854515" cy="3505200"/>
          </a:xfrm>
          <a:prstGeom prst="rect">
            <a:avLst/>
          </a:prstGeom>
        </p:spPr>
      </p:pic>
      <p:sp>
        <p:nvSpPr>
          <p:cNvPr id="6" name="TextBox 5">
            <a:extLst>
              <a:ext uri="{FF2B5EF4-FFF2-40B4-BE49-F238E27FC236}">
                <a16:creationId xmlns:a16="http://schemas.microsoft.com/office/drawing/2014/main" id="{E2D3695C-C74E-06CD-EEED-C02707826729}"/>
              </a:ext>
            </a:extLst>
          </p:cNvPr>
          <p:cNvSpPr txBox="1"/>
          <p:nvPr/>
        </p:nvSpPr>
        <p:spPr>
          <a:xfrm>
            <a:off x="691488" y="5354521"/>
            <a:ext cx="3810000" cy="230832"/>
          </a:xfrm>
          <a:prstGeom prst="rect">
            <a:avLst/>
          </a:prstGeom>
          <a:noFill/>
        </p:spPr>
        <p:txBody>
          <a:bodyPr wrap="square" rtlCol="0">
            <a:spAutoFit/>
          </a:bodyPr>
          <a:lstStyle/>
          <a:p>
            <a:r>
              <a:rPr lang="en-US" sz="900">
                <a:hlinkClick r:id="rId3" tooltip="https://www.flickr.com/photos/51764518@N02/16796040512/"/>
              </a:rPr>
              <a:t>This Photo</a:t>
            </a:r>
            <a:r>
              <a:rPr lang="en-US" sz="900"/>
              <a:t> by Unknown Author is licensed under </a:t>
            </a:r>
            <a:r>
              <a:rPr lang="en-US" sz="900">
                <a:hlinkClick r:id="rId4" tooltip="https://creativecommons.org/licenses/by-sa/3.0/"/>
              </a:rPr>
              <a:t>CC BY-SA</a:t>
            </a:r>
            <a:endParaRPr lang="en-US" sz="900"/>
          </a:p>
        </p:txBody>
      </p:sp>
      <p:pic>
        <p:nvPicPr>
          <p:cNvPr id="10" name="Picture 9" descr="A hand holding a cell phone&#10;&#10;AI-generated content may be incorrect.">
            <a:extLst>
              <a:ext uri="{FF2B5EF4-FFF2-40B4-BE49-F238E27FC236}">
                <a16:creationId xmlns:a16="http://schemas.microsoft.com/office/drawing/2014/main" id="{CB729014-AF4F-D759-B1C5-AFCA9852DB9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42512" y="1828800"/>
            <a:ext cx="3914035" cy="2866822"/>
          </a:xfrm>
          <a:prstGeom prst="rect">
            <a:avLst/>
          </a:prstGeom>
        </p:spPr>
      </p:pic>
    </p:spTree>
    <p:extLst>
      <p:ext uri="{BB962C8B-B14F-4D97-AF65-F5344CB8AC3E}">
        <p14:creationId xmlns:p14="http://schemas.microsoft.com/office/powerpoint/2010/main" val="1489169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b="1" dirty="0"/>
              <a:t>We are CONFIDENTIAL!</a:t>
            </a:r>
          </a:p>
          <a:p>
            <a:endParaRPr lang="en-US" sz="3200" dirty="0"/>
          </a:p>
          <a:p>
            <a:pPr marL="0" indent="0">
              <a:buNone/>
            </a:pPr>
            <a:endParaRPr lang="en-US" sz="3200" dirty="0"/>
          </a:p>
          <a:p>
            <a:r>
              <a:rPr lang="en-US" sz="3200" dirty="0"/>
              <a:t>Anonymous calls are welcome</a:t>
            </a:r>
          </a:p>
          <a:p>
            <a:r>
              <a:rPr lang="en-US" sz="3200" dirty="0"/>
              <a:t>We do not get people in trouble</a:t>
            </a:r>
          </a:p>
          <a:p>
            <a:r>
              <a:rPr lang="en-US" sz="3200" dirty="0"/>
              <a:t>We care and we take action</a:t>
            </a:r>
          </a:p>
          <a:p>
            <a:endParaRPr lang="en-US" sz="3200" dirty="0"/>
          </a:p>
          <a:p>
            <a:r>
              <a:rPr lang="en-US" sz="3200" dirty="0"/>
              <a:t>We assist, create structure, support, provide resources.</a:t>
            </a:r>
          </a:p>
          <a:p>
            <a:pPr marL="0" indent="0">
              <a:buNone/>
            </a:pPr>
            <a:endParaRPr lang="en-US" sz="3200" dirty="0"/>
          </a:p>
        </p:txBody>
      </p:sp>
      <p:sp>
        <p:nvSpPr>
          <p:cNvPr id="3" name="Title 2"/>
          <p:cNvSpPr>
            <a:spLocks noGrp="1"/>
          </p:cNvSpPr>
          <p:nvPr>
            <p:ph type="title"/>
          </p:nvPr>
        </p:nvSpPr>
        <p:spPr/>
        <p:txBody>
          <a:bodyPr>
            <a:normAutofit/>
          </a:bodyPr>
          <a:lstStyle/>
          <a:p>
            <a:r>
              <a:rPr lang="en-US" sz="4400" dirty="0"/>
              <a:t>About NM LAP…</a:t>
            </a:r>
          </a:p>
        </p:txBody>
      </p:sp>
      <p:pic>
        <p:nvPicPr>
          <p:cNvPr id="4098" name="Picture 2" descr="C:\Users\Pmoore\AppData\Local\Microsoft\Windows\INetCache\IE\0E27VLU4\zip-it-trotamundostatisa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371600"/>
            <a:ext cx="1828800" cy="240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1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5105399"/>
          </a:xfrm>
        </p:spPr>
        <p:txBody>
          <a:bodyPr>
            <a:normAutofit/>
          </a:bodyPr>
          <a:lstStyle/>
          <a:p>
            <a:r>
              <a:rPr lang="en-US" dirty="0"/>
              <a:t>NM LAP</a:t>
            </a:r>
          </a:p>
          <a:p>
            <a:pPr lvl="1"/>
            <a:r>
              <a:rPr lang="en-US" dirty="0"/>
              <a:t>(505) 228-1948, mobile and helpline</a:t>
            </a:r>
          </a:p>
          <a:p>
            <a:pPr lvl="1"/>
            <a:r>
              <a:rPr lang="en-US" b="1" dirty="0"/>
              <a:t>CONFIDENTIAL and anonymous, FREE</a:t>
            </a:r>
            <a:endParaRPr lang="en-US" dirty="0"/>
          </a:p>
          <a:p>
            <a:r>
              <a:rPr lang="en-US" dirty="0"/>
              <a:t>EAP – The Solutions Group</a:t>
            </a:r>
          </a:p>
          <a:p>
            <a:pPr lvl="1"/>
            <a:r>
              <a:rPr lang="en-US" dirty="0"/>
              <a:t>(505) 254-3555 or (866) 254-3555</a:t>
            </a:r>
          </a:p>
          <a:p>
            <a:pPr lvl="1"/>
            <a:r>
              <a:rPr lang="en-US" dirty="0"/>
              <a:t>4 FREE counseling sessions/person/year</a:t>
            </a:r>
          </a:p>
          <a:p>
            <a:pPr lvl="1"/>
            <a:r>
              <a:rPr lang="en-US" b="1" dirty="0"/>
              <a:t>CONFIDENTIAL, No diagnosis, Insurance not needed</a:t>
            </a:r>
          </a:p>
          <a:p>
            <a:r>
              <a:rPr lang="en-US" dirty="0"/>
              <a:t>12-Step Meetings</a:t>
            </a:r>
          </a:p>
          <a:p>
            <a:r>
              <a:rPr lang="en-US" dirty="0"/>
              <a:t>Crisis Hotlines</a:t>
            </a:r>
          </a:p>
          <a:p>
            <a:r>
              <a:rPr lang="en-US" dirty="0"/>
              <a:t>UNM Psychology Clinic and CASA</a:t>
            </a:r>
          </a:p>
          <a:p>
            <a:r>
              <a:rPr lang="en-US" dirty="0"/>
              <a:t>Online and Self-Guided Tools</a:t>
            </a:r>
          </a:p>
          <a:p>
            <a:r>
              <a:rPr lang="en-US" dirty="0"/>
              <a:t>Detox, Residential Tx, Outpatient (IOP)</a:t>
            </a:r>
          </a:p>
        </p:txBody>
      </p:sp>
      <p:sp>
        <p:nvSpPr>
          <p:cNvPr id="3" name="Title 2"/>
          <p:cNvSpPr>
            <a:spLocks noGrp="1"/>
          </p:cNvSpPr>
          <p:nvPr>
            <p:ph type="title"/>
          </p:nvPr>
        </p:nvSpPr>
        <p:spPr/>
        <p:txBody>
          <a:bodyPr/>
          <a:lstStyle/>
          <a:p>
            <a:r>
              <a:rPr lang="en-US" dirty="0"/>
              <a:t>Profession Specific Resources</a:t>
            </a:r>
          </a:p>
        </p:txBody>
      </p:sp>
    </p:spTree>
    <p:extLst>
      <p:ext uri="{BB962C8B-B14F-4D97-AF65-F5344CB8AC3E}">
        <p14:creationId xmlns:p14="http://schemas.microsoft.com/office/powerpoint/2010/main" val="383623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43516D-F89B-49E1-1740-DCB86A260926}"/>
              </a:ext>
            </a:extLst>
          </p:cNvPr>
          <p:cNvPicPr>
            <a:picLocks noChangeAspect="1"/>
          </p:cNvPicPr>
          <p:nvPr/>
        </p:nvPicPr>
        <p:blipFill>
          <a:blip r:embed="rId2"/>
          <a:stretch>
            <a:fillRect/>
          </a:stretch>
        </p:blipFill>
        <p:spPr>
          <a:xfrm>
            <a:off x="238545" y="685800"/>
            <a:ext cx="8666910" cy="5715000"/>
          </a:xfrm>
          <a:prstGeom prst="rect">
            <a:avLst/>
          </a:prstGeom>
        </p:spPr>
      </p:pic>
    </p:spTree>
    <p:extLst>
      <p:ext uri="{BB962C8B-B14F-4D97-AF65-F5344CB8AC3E}">
        <p14:creationId xmlns:p14="http://schemas.microsoft.com/office/powerpoint/2010/main" val="231740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EAACC-9BE3-FE2C-D7A0-ECC014E203BF}"/>
              </a:ext>
            </a:extLst>
          </p:cNvPr>
          <p:cNvSpPr>
            <a:spLocks noGrp="1"/>
          </p:cNvSpPr>
          <p:nvPr>
            <p:ph type="body" idx="1"/>
          </p:nvPr>
        </p:nvSpPr>
        <p:spPr>
          <a:xfrm>
            <a:off x="228600" y="1447800"/>
            <a:ext cx="8763000" cy="5181600"/>
          </a:xfrm>
        </p:spPr>
        <p:txBody>
          <a:bodyPr>
            <a:normAutofit lnSpcReduction="10000"/>
          </a:bodyPr>
          <a:lstStyle/>
          <a:p>
            <a:r>
              <a:rPr lang="en-US" dirty="0"/>
              <a:t>What is trauma?</a:t>
            </a:r>
          </a:p>
          <a:p>
            <a:endParaRPr lang="en-US" dirty="0"/>
          </a:p>
          <a:p>
            <a:r>
              <a:rPr lang="en-US" dirty="0"/>
              <a:t>Direct Trauma – refers to a traumatic event that occurs directly to us.</a:t>
            </a:r>
          </a:p>
          <a:p>
            <a:endParaRPr lang="en-US" dirty="0"/>
          </a:p>
          <a:p>
            <a:endParaRPr lang="en-US" dirty="0"/>
          </a:p>
          <a:p>
            <a:endParaRPr lang="en-US" dirty="0"/>
          </a:p>
          <a:p>
            <a:pPr marL="0" indent="0">
              <a:buNone/>
            </a:pPr>
            <a:endParaRPr lang="en-US" dirty="0"/>
          </a:p>
          <a:p>
            <a:endParaRPr lang="en-US" dirty="0"/>
          </a:p>
          <a:p>
            <a:endParaRPr lang="en-US" dirty="0"/>
          </a:p>
          <a:p>
            <a:r>
              <a:rPr lang="en-US" dirty="0"/>
              <a:t>Indirect Trauma - may occur when people hear about, see evidence or images, or are exposed through other means to traumatic events.</a:t>
            </a:r>
          </a:p>
        </p:txBody>
      </p:sp>
      <p:sp>
        <p:nvSpPr>
          <p:cNvPr id="3" name="Title 2">
            <a:extLst>
              <a:ext uri="{FF2B5EF4-FFF2-40B4-BE49-F238E27FC236}">
                <a16:creationId xmlns:a16="http://schemas.microsoft.com/office/drawing/2014/main" id="{7E1DDD1E-6DC2-792A-ECB3-CE40DC3DBEA9}"/>
              </a:ext>
            </a:extLst>
          </p:cNvPr>
          <p:cNvSpPr>
            <a:spLocks noGrp="1"/>
          </p:cNvSpPr>
          <p:nvPr>
            <p:ph type="title"/>
          </p:nvPr>
        </p:nvSpPr>
        <p:spPr>
          <a:xfrm>
            <a:off x="457200" y="359465"/>
            <a:ext cx="8229600" cy="935935"/>
          </a:xfrm>
        </p:spPr>
        <p:txBody>
          <a:bodyPr/>
          <a:lstStyle/>
          <a:p>
            <a:r>
              <a:rPr lang="en-US" dirty="0"/>
              <a:t>Let’s define first</a:t>
            </a:r>
          </a:p>
        </p:txBody>
      </p:sp>
      <p:pic>
        <p:nvPicPr>
          <p:cNvPr id="5" name="Picture 4" descr="A group of faces with text&#10;&#10;AI-generated content may be incorrect.">
            <a:extLst>
              <a:ext uri="{FF2B5EF4-FFF2-40B4-BE49-F238E27FC236}">
                <a16:creationId xmlns:a16="http://schemas.microsoft.com/office/drawing/2014/main" id="{00DA2EF8-AD20-9FB7-A3BA-DADA023D56A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9400" y="2819400"/>
            <a:ext cx="5867400" cy="2266441"/>
          </a:xfrm>
          <a:prstGeom prst="rect">
            <a:avLst/>
          </a:prstGeom>
        </p:spPr>
      </p:pic>
    </p:spTree>
    <p:extLst>
      <p:ext uri="{BB962C8B-B14F-4D97-AF65-F5344CB8AC3E}">
        <p14:creationId xmlns:p14="http://schemas.microsoft.com/office/powerpoint/2010/main" val="130283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DC4A4-972A-ED72-6739-43182F349F2D}"/>
              </a:ext>
            </a:extLst>
          </p:cNvPr>
          <p:cNvSpPr>
            <a:spLocks noGrp="1"/>
          </p:cNvSpPr>
          <p:nvPr>
            <p:ph type="body" idx="1"/>
          </p:nvPr>
        </p:nvSpPr>
        <p:spPr>
          <a:xfrm>
            <a:off x="304800" y="1524000"/>
            <a:ext cx="8534400" cy="5257800"/>
          </a:xfrm>
        </p:spPr>
        <p:txBody>
          <a:bodyPr>
            <a:normAutofit/>
          </a:bodyPr>
          <a:lstStyle/>
          <a:p>
            <a:r>
              <a:rPr lang="en-US" dirty="0"/>
              <a:t>Vicarious Trauma?</a:t>
            </a:r>
          </a:p>
          <a:p>
            <a:pPr lvl="1"/>
            <a:r>
              <a:rPr lang="en-US" dirty="0"/>
              <a:t>occurs after a </a:t>
            </a:r>
            <a:r>
              <a:rPr lang="en-US" b="1" dirty="0"/>
              <a:t>buildup of repeated, secondary exposure </a:t>
            </a:r>
            <a:r>
              <a:rPr lang="en-US" dirty="0"/>
              <a:t>to traumatic stories. Occurs as a result of constant exposure to indirect trauma. It’s an inundation of suffering and pain that eventually begins to impact our worldview.</a:t>
            </a:r>
          </a:p>
          <a:p>
            <a:pPr lvl="1"/>
            <a:endParaRPr lang="en-US" dirty="0"/>
          </a:p>
          <a:p>
            <a:r>
              <a:rPr lang="en-US" dirty="0"/>
              <a:t>Secondary Traumatic Stress?</a:t>
            </a:r>
          </a:p>
          <a:p>
            <a:pPr lvl="1"/>
            <a:endParaRPr lang="en-US" dirty="0"/>
          </a:p>
          <a:p>
            <a:pPr lvl="1"/>
            <a:endParaRPr lang="en-US" dirty="0"/>
          </a:p>
          <a:p>
            <a:pPr lvl="1"/>
            <a:endParaRPr lang="en-US" dirty="0"/>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F9C5C327-795C-04FF-6C19-4FEB9E2CFEB4}"/>
              </a:ext>
            </a:extLst>
          </p:cNvPr>
          <p:cNvSpPr>
            <a:spLocks noGrp="1"/>
          </p:cNvSpPr>
          <p:nvPr>
            <p:ph type="title"/>
          </p:nvPr>
        </p:nvSpPr>
        <p:spPr>
          <a:xfrm>
            <a:off x="457200" y="359465"/>
            <a:ext cx="8229600" cy="935935"/>
          </a:xfrm>
        </p:spPr>
        <p:txBody>
          <a:bodyPr/>
          <a:lstStyle/>
          <a:p>
            <a:r>
              <a:rPr lang="en-US" dirty="0"/>
              <a:t>More Definitions</a:t>
            </a:r>
          </a:p>
        </p:txBody>
      </p:sp>
      <p:pic>
        <p:nvPicPr>
          <p:cNvPr id="5" name="Picture 4" descr="Young woman thinking">
            <a:extLst>
              <a:ext uri="{FF2B5EF4-FFF2-40B4-BE49-F238E27FC236}">
                <a16:creationId xmlns:a16="http://schemas.microsoft.com/office/drawing/2014/main" id="{37A49D28-188F-F72C-4884-8CD93AE71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604" y="3657600"/>
            <a:ext cx="3636283" cy="2427210"/>
          </a:xfrm>
          <a:prstGeom prst="rect">
            <a:avLst/>
          </a:prstGeom>
        </p:spPr>
      </p:pic>
      <p:sp>
        <p:nvSpPr>
          <p:cNvPr id="4" name="TextBox 3">
            <a:extLst>
              <a:ext uri="{FF2B5EF4-FFF2-40B4-BE49-F238E27FC236}">
                <a16:creationId xmlns:a16="http://schemas.microsoft.com/office/drawing/2014/main" id="{D2B45862-FE1D-2575-286C-C58C39D00E42}"/>
              </a:ext>
            </a:extLst>
          </p:cNvPr>
          <p:cNvSpPr txBox="1"/>
          <p:nvPr/>
        </p:nvSpPr>
        <p:spPr>
          <a:xfrm>
            <a:off x="685800" y="4419600"/>
            <a:ext cx="4267200" cy="2308324"/>
          </a:xfrm>
          <a:prstGeom prst="rect">
            <a:avLst/>
          </a:prstGeom>
          <a:noFill/>
        </p:spPr>
        <p:txBody>
          <a:bodyPr wrap="square" rtlCol="0">
            <a:spAutoFit/>
          </a:bodyPr>
          <a:lstStyle/>
          <a:p>
            <a:r>
              <a:rPr lang="en-US" dirty="0"/>
              <a:t>A response that can occur from </a:t>
            </a:r>
            <a:r>
              <a:rPr lang="en-US" b="1" dirty="0"/>
              <a:t>one incident </a:t>
            </a:r>
            <a:r>
              <a:rPr lang="en-US" dirty="0"/>
              <a:t>of indirect trauma. Focuses on the impact of indirect trauma on the person who is a support or resource. Those who witness traumatic stress in others may develop symptoms similar to or associated with PTSD.</a:t>
            </a:r>
          </a:p>
          <a:p>
            <a:endParaRPr lang="en-US" dirty="0"/>
          </a:p>
        </p:txBody>
      </p:sp>
    </p:spTree>
    <p:extLst>
      <p:ext uri="{BB962C8B-B14F-4D97-AF65-F5344CB8AC3E}">
        <p14:creationId xmlns:p14="http://schemas.microsoft.com/office/powerpoint/2010/main" val="5036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D3BDB8-33D6-1009-13B6-9418DBEDABFD}"/>
              </a:ext>
            </a:extLst>
          </p:cNvPr>
          <p:cNvSpPr>
            <a:spLocks noGrp="1"/>
          </p:cNvSpPr>
          <p:nvPr>
            <p:ph type="body" idx="1"/>
          </p:nvPr>
        </p:nvSpPr>
        <p:spPr>
          <a:xfrm>
            <a:off x="457200" y="1447800"/>
            <a:ext cx="5039620" cy="5050735"/>
          </a:xfrm>
        </p:spPr>
        <p:txBody>
          <a:bodyPr>
            <a:normAutofit fontScale="77500" lnSpcReduction="20000"/>
          </a:bodyPr>
          <a:lstStyle/>
          <a:p>
            <a:pPr marL="0" indent="0">
              <a:buNone/>
            </a:pPr>
            <a:r>
              <a:rPr lang="en-US" dirty="0"/>
              <a:t>You do not have to work directly with a traumatized individual to have secondary trauma.</a:t>
            </a:r>
          </a:p>
          <a:p>
            <a:pPr marL="0" indent="0">
              <a:buNone/>
            </a:pPr>
            <a:endParaRPr lang="en-US" dirty="0"/>
          </a:p>
          <a:p>
            <a:r>
              <a:rPr lang="en-US" dirty="0"/>
              <a:t>Exposed through reports or discovery.</a:t>
            </a:r>
          </a:p>
          <a:p>
            <a:r>
              <a:rPr lang="en-US" dirty="0"/>
              <a:t>Exposed through photographs.</a:t>
            </a:r>
          </a:p>
          <a:p>
            <a:r>
              <a:rPr lang="en-US" dirty="0"/>
              <a:t>Exposed by listening to or watching recordings of traumatized individuals.</a:t>
            </a:r>
          </a:p>
          <a:p>
            <a:r>
              <a:rPr lang="en-US" dirty="0"/>
              <a:t>Exposed by sitting in court and listening to testimony about or from the traumatized victim.</a:t>
            </a:r>
          </a:p>
          <a:p>
            <a:r>
              <a:rPr lang="en-US" dirty="0"/>
              <a:t>The more you interact with the traumatized individual, either personally or through other sources, the more significant the secondary trauma can be. (e.g., Assault case/ Significant personal injury case) </a:t>
            </a:r>
          </a:p>
          <a:p>
            <a:endParaRPr lang="en-US" dirty="0"/>
          </a:p>
        </p:txBody>
      </p:sp>
      <p:sp>
        <p:nvSpPr>
          <p:cNvPr id="3" name="Title 2">
            <a:extLst>
              <a:ext uri="{FF2B5EF4-FFF2-40B4-BE49-F238E27FC236}">
                <a16:creationId xmlns:a16="http://schemas.microsoft.com/office/drawing/2014/main" id="{9350B752-AA19-8029-95B4-F6C9CCD95186}"/>
              </a:ext>
            </a:extLst>
          </p:cNvPr>
          <p:cNvSpPr>
            <a:spLocks noGrp="1"/>
          </p:cNvSpPr>
          <p:nvPr>
            <p:ph type="title"/>
          </p:nvPr>
        </p:nvSpPr>
        <p:spPr>
          <a:xfrm>
            <a:off x="457200" y="0"/>
            <a:ext cx="8229600" cy="1143000"/>
          </a:xfrm>
        </p:spPr>
        <p:txBody>
          <a:bodyPr/>
          <a:lstStyle/>
          <a:p>
            <a:r>
              <a:rPr lang="en-US" dirty="0"/>
              <a:t>What Exposure Could Look Like…</a:t>
            </a:r>
          </a:p>
        </p:txBody>
      </p:sp>
      <p:pic>
        <p:nvPicPr>
          <p:cNvPr id="7" name="Picture 6">
            <a:extLst>
              <a:ext uri="{FF2B5EF4-FFF2-40B4-BE49-F238E27FC236}">
                <a16:creationId xmlns:a16="http://schemas.microsoft.com/office/drawing/2014/main" id="{339DE517-321D-7B0C-E8DA-E7011CEE7765}"/>
              </a:ext>
            </a:extLst>
          </p:cNvPr>
          <p:cNvPicPr>
            <a:picLocks noChangeAspect="1"/>
          </p:cNvPicPr>
          <p:nvPr/>
        </p:nvPicPr>
        <p:blipFill>
          <a:blip r:embed="rId2"/>
          <a:stretch>
            <a:fillRect/>
          </a:stretch>
        </p:blipFill>
        <p:spPr>
          <a:xfrm>
            <a:off x="5496820" y="2236694"/>
            <a:ext cx="3647180" cy="2384612"/>
          </a:xfrm>
          <a:prstGeom prst="rect">
            <a:avLst/>
          </a:prstGeom>
        </p:spPr>
      </p:pic>
      <p:sp>
        <p:nvSpPr>
          <p:cNvPr id="8" name="TextBox 7">
            <a:extLst>
              <a:ext uri="{FF2B5EF4-FFF2-40B4-BE49-F238E27FC236}">
                <a16:creationId xmlns:a16="http://schemas.microsoft.com/office/drawing/2014/main" id="{28DAD26F-F435-C8C6-26CB-2963B0F43D39}"/>
              </a:ext>
            </a:extLst>
          </p:cNvPr>
          <p:cNvSpPr txBox="1"/>
          <p:nvPr/>
        </p:nvSpPr>
        <p:spPr>
          <a:xfrm>
            <a:off x="5791200" y="6477000"/>
            <a:ext cx="3124200" cy="369332"/>
          </a:xfrm>
          <a:prstGeom prst="rect">
            <a:avLst/>
          </a:prstGeom>
          <a:noFill/>
        </p:spPr>
        <p:txBody>
          <a:bodyPr wrap="square" rtlCol="0">
            <a:spAutoFit/>
          </a:bodyPr>
          <a:lstStyle/>
          <a:p>
            <a:r>
              <a:rPr lang="en-US" dirty="0"/>
              <a:t>ABA article on Lawyer Trauma</a:t>
            </a:r>
          </a:p>
        </p:txBody>
      </p:sp>
    </p:spTree>
    <p:extLst>
      <p:ext uri="{BB962C8B-B14F-4D97-AF65-F5344CB8AC3E}">
        <p14:creationId xmlns:p14="http://schemas.microsoft.com/office/powerpoint/2010/main" val="218222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040F49-43B5-965B-0759-2571F42AB769}"/>
              </a:ext>
            </a:extLst>
          </p:cNvPr>
          <p:cNvSpPr>
            <a:spLocks noGrp="1"/>
          </p:cNvSpPr>
          <p:nvPr>
            <p:ph type="body" idx="1"/>
          </p:nvPr>
        </p:nvSpPr>
        <p:spPr>
          <a:xfrm>
            <a:off x="457200" y="2133600"/>
            <a:ext cx="8229600" cy="3992563"/>
          </a:xfrm>
        </p:spPr>
        <p:txBody>
          <a:bodyPr/>
          <a:lstStyle/>
          <a:p>
            <a:pPr marL="0" indent="0" algn="ctr">
              <a:buNone/>
            </a:pPr>
            <a:r>
              <a:rPr lang="en-US" b="1" dirty="0"/>
              <a:t>“The expectation that we can be immersed in suffering and loss daily and not be touched by it is as unrealistic as expecting to be able to walk through water without getting wet.” Dr. Rachel Naomi Reman</a:t>
            </a:r>
            <a:endParaRPr lang="en-US" dirty="0"/>
          </a:p>
        </p:txBody>
      </p:sp>
      <p:sp>
        <p:nvSpPr>
          <p:cNvPr id="3" name="Title 2">
            <a:extLst>
              <a:ext uri="{FF2B5EF4-FFF2-40B4-BE49-F238E27FC236}">
                <a16:creationId xmlns:a16="http://schemas.microsoft.com/office/drawing/2014/main" id="{775E2CDE-E6F8-98BB-07F2-E17FE8D049B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81206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F3DD-947C-051C-1E67-6469DD1140D9}"/>
              </a:ext>
            </a:extLst>
          </p:cNvPr>
          <p:cNvSpPr>
            <a:spLocks noGrp="1"/>
          </p:cNvSpPr>
          <p:nvPr>
            <p:ph type="title"/>
          </p:nvPr>
        </p:nvSpPr>
        <p:spPr>
          <a:xfrm>
            <a:off x="-289542" y="1129792"/>
            <a:ext cx="9702685" cy="1092200"/>
          </a:xfrm>
        </p:spPr>
        <p:txBody>
          <a:bodyPr>
            <a:normAutofit fontScale="90000"/>
          </a:bodyPr>
          <a:lstStyle/>
          <a:p>
            <a:pPr algn="ctr"/>
            <a:r>
              <a:rPr lang="en-US" sz="3600" kern="100" dirty="0">
                <a:latin typeface="Aptos" panose="020B0004020202020204" pitchFamily="34" charset="0"/>
                <a:ea typeface="Aptos" panose="020B0004020202020204" pitchFamily="34" charset="0"/>
                <a:cs typeface="Times New Roman" panose="02020603050405020304" pitchFamily="18" charset="0"/>
              </a:rPr>
              <a:t>VICARIOUS TRAUMA SCALE</a:t>
            </a:r>
            <a:br>
              <a:rPr lang="en-US" kern="100" dirty="0">
                <a:latin typeface="Aptos" panose="020B0004020202020204" pitchFamily="34" charset="0"/>
                <a:ea typeface="Aptos" panose="020B0004020202020204" pitchFamily="34" charset="0"/>
                <a:cs typeface="Times New Roman" panose="02020603050405020304" pitchFamily="18" charset="0"/>
              </a:rPr>
            </a:br>
            <a:r>
              <a:rPr lang="en-US" sz="1350" kern="100" dirty="0">
                <a:latin typeface="Aptos" panose="020B0004020202020204" pitchFamily="34" charset="0"/>
                <a:ea typeface="Aptos" panose="020B0004020202020204" pitchFamily="34" charset="0"/>
                <a:cs typeface="Times New Roman" panose="02020603050405020304" pitchFamily="18" charset="0"/>
              </a:rPr>
              <a:t>Please indicate on a scale of 1 (strongly disagree) to 7 (strongly agree) how much you agree with each statement. </a:t>
            </a:r>
            <a:br>
              <a:rPr lang="en-US" sz="1350" kern="100" dirty="0">
                <a:latin typeface="Aptos" panose="020B0004020202020204" pitchFamily="34" charset="0"/>
                <a:ea typeface="Aptos" panose="020B0004020202020204" pitchFamily="34" charset="0"/>
                <a:cs typeface="Times New Roman" panose="02020603050405020304" pitchFamily="18" charset="0"/>
              </a:rPr>
            </a:br>
            <a:br>
              <a:rPr lang="en-US" sz="1350" kern="100" dirty="0">
                <a:latin typeface="Aptos" panose="020B0004020202020204" pitchFamily="34" charset="0"/>
                <a:ea typeface="Aptos" panose="020B0004020202020204" pitchFamily="34" charset="0"/>
                <a:cs typeface="Times New Roman" panose="02020603050405020304" pitchFamily="18" charset="0"/>
              </a:rPr>
            </a:br>
            <a:endParaRPr lang="en-US" sz="1350" dirty="0"/>
          </a:p>
        </p:txBody>
      </p:sp>
      <p:sp>
        <p:nvSpPr>
          <p:cNvPr id="7" name="Content Placeholder 6">
            <a:extLst>
              <a:ext uri="{FF2B5EF4-FFF2-40B4-BE49-F238E27FC236}">
                <a16:creationId xmlns:a16="http://schemas.microsoft.com/office/drawing/2014/main" id="{573EDAB8-7288-B3AF-59AD-672E76A6734C}"/>
              </a:ext>
            </a:extLst>
          </p:cNvPr>
          <p:cNvSpPr>
            <a:spLocks noGrp="1"/>
          </p:cNvSpPr>
          <p:nvPr>
            <p:ph idx="1"/>
          </p:nvPr>
        </p:nvSpPr>
        <p:spPr>
          <a:xfrm>
            <a:off x="2695195" y="2221992"/>
            <a:ext cx="6688835" cy="3321558"/>
          </a:xfrm>
        </p:spPr>
        <p:txBody>
          <a:bodyPr/>
          <a:lstStyle/>
          <a:p>
            <a:pPr marL="0" indent="0">
              <a:lnSpc>
                <a:spcPct val="150000"/>
              </a:lnSpc>
              <a:spcAft>
                <a:spcPts val="600"/>
              </a:spcAft>
              <a:buNone/>
            </a:pPr>
            <a:r>
              <a:rPr lang="en-US" dirty="0"/>
              <a:t>1. My job involves exposure to distressing material and experiences. </a:t>
            </a:r>
          </a:p>
          <a:p>
            <a:pPr marL="0" indent="0">
              <a:lnSpc>
                <a:spcPct val="150000"/>
              </a:lnSpc>
              <a:spcAft>
                <a:spcPts val="600"/>
              </a:spcAft>
              <a:buNone/>
            </a:pPr>
            <a:r>
              <a:rPr lang="en-US" dirty="0"/>
              <a:t>2. My job involves exposure to traumatized or distressed clients. </a:t>
            </a:r>
          </a:p>
          <a:p>
            <a:pPr marL="0" indent="0">
              <a:lnSpc>
                <a:spcPct val="150000"/>
              </a:lnSpc>
              <a:spcAft>
                <a:spcPts val="600"/>
              </a:spcAft>
              <a:buNone/>
            </a:pPr>
            <a:r>
              <a:rPr lang="en-US" dirty="0"/>
              <a:t>3. I find myself distressed by listening to my clients’ stories and situations.</a:t>
            </a:r>
          </a:p>
          <a:p>
            <a:pPr marL="0" indent="0">
              <a:lnSpc>
                <a:spcPct val="150000"/>
              </a:lnSpc>
              <a:spcAft>
                <a:spcPts val="600"/>
              </a:spcAft>
              <a:buNone/>
            </a:pPr>
            <a:r>
              <a:rPr lang="en-US" dirty="0"/>
              <a:t>4. I find it difficult to deal with the content of my work. </a:t>
            </a:r>
          </a:p>
          <a:p>
            <a:pPr marL="0" indent="0">
              <a:lnSpc>
                <a:spcPct val="150000"/>
              </a:lnSpc>
              <a:spcAft>
                <a:spcPts val="600"/>
              </a:spcAft>
              <a:buNone/>
            </a:pPr>
            <a:r>
              <a:rPr lang="en-US" dirty="0"/>
              <a:t>5. I find myself thinking about distressing material at home. </a:t>
            </a:r>
          </a:p>
          <a:p>
            <a:pPr marL="0" indent="0">
              <a:lnSpc>
                <a:spcPct val="150000"/>
              </a:lnSpc>
              <a:spcAft>
                <a:spcPts val="600"/>
              </a:spcAft>
              <a:buNone/>
            </a:pPr>
            <a:r>
              <a:rPr lang="en-US" dirty="0"/>
              <a:t>6. Sometimes I feel helpless to assist my clients in the way I would like. </a:t>
            </a:r>
          </a:p>
          <a:p>
            <a:pPr marL="0" indent="0">
              <a:lnSpc>
                <a:spcPct val="150000"/>
              </a:lnSpc>
              <a:spcAft>
                <a:spcPts val="600"/>
              </a:spcAft>
              <a:buNone/>
            </a:pPr>
            <a:r>
              <a:rPr lang="en-US" dirty="0"/>
              <a:t>7. Sometimes I feel overwhelmed by the workload involved in my job. </a:t>
            </a:r>
          </a:p>
          <a:p>
            <a:pPr marL="0" indent="0">
              <a:lnSpc>
                <a:spcPct val="150000"/>
              </a:lnSpc>
              <a:spcAft>
                <a:spcPts val="600"/>
              </a:spcAft>
              <a:buNone/>
            </a:pPr>
            <a:r>
              <a:rPr lang="en-US" dirty="0"/>
              <a:t>8. It is hard to stay positive and optimistic given some of the things I encounter in my work.</a:t>
            </a:r>
          </a:p>
          <a:p>
            <a:endParaRPr lang="en-US" dirty="0"/>
          </a:p>
        </p:txBody>
      </p:sp>
      <p:sp>
        <p:nvSpPr>
          <p:cNvPr id="5" name="TextBox 4">
            <a:extLst>
              <a:ext uri="{FF2B5EF4-FFF2-40B4-BE49-F238E27FC236}">
                <a16:creationId xmlns:a16="http://schemas.microsoft.com/office/drawing/2014/main" id="{0B18C881-5354-AD9C-BCED-F399F3278ECC}"/>
              </a:ext>
            </a:extLst>
          </p:cNvPr>
          <p:cNvSpPr txBox="1"/>
          <p:nvPr/>
        </p:nvSpPr>
        <p:spPr>
          <a:xfrm>
            <a:off x="109728" y="2660396"/>
            <a:ext cx="2064258" cy="2152384"/>
          </a:xfrm>
          <a:prstGeom prst="rect">
            <a:avLst/>
          </a:prstGeom>
          <a:noFill/>
        </p:spPr>
        <p:txBody>
          <a:bodyPr wrap="square" rtlCol="0">
            <a:spAutoFit/>
          </a:bodyPr>
          <a:lstStyle/>
          <a:p>
            <a:pPr defTabSz="342900">
              <a:lnSpc>
                <a:spcPct val="107000"/>
              </a:lnSpc>
              <a:spcAft>
                <a:spcPts val="600"/>
              </a:spcAft>
            </a:pPr>
            <a:r>
              <a:rPr lang="en-US" sz="135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 </a:t>
            </a: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1. Strongly disagree</a:t>
            </a:r>
          </a:p>
          <a:p>
            <a:pPr defTabSz="342900">
              <a:lnSpc>
                <a:spcPct val="107000"/>
              </a:lnSpc>
              <a:spcAft>
                <a:spcPts val="600"/>
              </a:spcAft>
            </a:pP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 2. Disagree </a:t>
            </a:r>
          </a:p>
          <a:p>
            <a:pPr defTabSz="342900">
              <a:lnSpc>
                <a:spcPct val="107000"/>
              </a:lnSpc>
              <a:spcAft>
                <a:spcPts val="600"/>
              </a:spcAft>
            </a:pP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3. Slightly disagree </a:t>
            </a:r>
          </a:p>
          <a:p>
            <a:pPr defTabSz="342900">
              <a:lnSpc>
                <a:spcPct val="107000"/>
              </a:lnSpc>
              <a:spcAft>
                <a:spcPts val="600"/>
              </a:spcAft>
            </a:pP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4. Neither agree nor disagree </a:t>
            </a:r>
          </a:p>
          <a:p>
            <a:pPr defTabSz="342900">
              <a:lnSpc>
                <a:spcPct val="107000"/>
              </a:lnSpc>
              <a:spcAft>
                <a:spcPts val="600"/>
              </a:spcAft>
            </a:pP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5. Slightly agree </a:t>
            </a:r>
          </a:p>
          <a:p>
            <a:pPr defTabSz="342900">
              <a:lnSpc>
                <a:spcPct val="107000"/>
              </a:lnSpc>
              <a:spcAft>
                <a:spcPts val="600"/>
              </a:spcAft>
            </a:pP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6. Agree </a:t>
            </a:r>
          </a:p>
          <a:p>
            <a:pPr defTabSz="342900">
              <a:lnSpc>
                <a:spcPct val="107000"/>
              </a:lnSpc>
              <a:spcAft>
                <a:spcPts val="600"/>
              </a:spcAft>
            </a:pPr>
            <a:r>
              <a:rPr lang="en-US" sz="120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7. Strongly agree</a:t>
            </a:r>
            <a:endParaRPr lang="en-US" sz="120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67E97271-89FB-DAB3-7677-861F5BFF00BE}"/>
              </a:ext>
            </a:extLst>
          </p:cNvPr>
          <p:cNvSpPr txBox="1"/>
          <p:nvPr/>
        </p:nvSpPr>
        <p:spPr>
          <a:xfrm>
            <a:off x="5788152" y="5774437"/>
            <a:ext cx="3355848" cy="715581"/>
          </a:xfrm>
          <a:prstGeom prst="rect">
            <a:avLst/>
          </a:prstGeom>
          <a:noFill/>
        </p:spPr>
        <p:txBody>
          <a:bodyPr wrap="square" rtlCol="0">
            <a:spAutoFit/>
          </a:bodyPr>
          <a:lstStyle/>
          <a:p>
            <a:pPr defTabSz="342900"/>
            <a:r>
              <a:rPr lang="en-US" sz="135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err="1">
                <a:solidFill>
                  <a:prstClr val="white"/>
                </a:solidFill>
                <a:latin typeface="Aptos" panose="020B0004020202020204" pitchFamily="34" charset="0"/>
                <a:ea typeface="Aptos" panose="020B0004020202020204" pitchFamily="34" charset="0"/>
                <a:cs typeface="Times New Roman" panose="02020603050405020304" pitchFamily="18" charset="0"/>
              </a:rPr>
              <a:t>Vrklevski</a:t>
            </a:r>
            <a:r>
              <a:rPr lang="en-US" sz="1350"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 and Franklin 2008</a:t>
            </a:r>
          </a:p>
          <a:p>
            <a:pPr defTabSz="3429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8232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ear with its mouth open&#10;&#10;AI-generated content may be incorrect.">
            <a:extLst>
              <a:ext uri="{FF2B5EF4-FFF2-40B4-BE49-F238E27FC236}">
                <a16:creationId xmlns:a16="http://schemas.microsoft.com/office/drawing/2014/main" id="{3A603CF1-312E-A7F3-A8E8-DAA33C75CE0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28060" y="1600200"/>
            <a:ext cx="6287879" cy="4525963"/>
          </a:xfrm>
        </p:spPr>
      </p:pic>
      <p:sp>
        <p:nvSpPr>
          <p:cNvPr id="8" name="Title 2">
            <a:extLst>
              <a:ext uri="{FF2B5EF4-FFF2-40B4-BE49-F238E27FC236}">
                <a16:creationId xmlns:a16="http://schemas.microsoft.com/office/drawing/2014/main" id="{CBC7979C-551D-831A-8FB0-23B5F225467F}"/>
              </a:ext>
            </a:extLst>
          </p:cNvPr>
          <p:cNvSpPr>
            <a:spLocks noGrp="1"/>
          </p:cNvSpPr>
          <p:nvPr>
            <p:ph type="title"/>
          </p:nvPr>
        </p:nvSpPr>
        <p:spPr>
          <a:xfrm>
            <a:off x="457200" y="359465"/>
            <a:ext cx="8229600" cy="1143000"/>
          </a:xfrm>
        </p:spPr>
        <p:txBody>
          <a:bodyPr/>
          <a:lstStyle/>
          <a:p>
            <a:r>
              <a:rPr lang="en-US" dirty="0"/>
              <a:t>Poking the Bear….</a:t>
            </a:r>
          </a:p>
        </p:txBody>
      </p:sp>
    </p:spTree>
    <p:extLst>
      <p:ext uri="{BB962C8B-B14F-4D97-AF65-F5344CB8AC3E}">
        <p14:creationId xmlns:p14="http://schemas.microsoft.com/office/powerpoint/2010/main" val="349903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6B41-1277-A799-39C8-A56C3A14A32C}"/>
              </a:ext>
            </a:extLst>
          </p:cNvPr>
          <p:cNvSpPr>
            <a:spLocks noGrp="1"/>
          </p:cNvSpPr>
          <p:nvPr>
            <p:ph type="title"/>
          </p:nvPr>
        </p:nvSpPr>
        <p:spPr>
          <a:xfrm>
            <a:off x="159328" y="1106632"/>
            <a:ext cx="7738847" cy="932873"/>
          </a:xfrm>
        </p:spPr>
        <p:txBody>
          <a:bodyPr>
            <a:normAutofit fontScale="90000"/>
          </a:bodyPr>
          <a:lstStyle/>
          <a:p>
            <a:pPr>
              <a:lnSpc>
                <a:spcPct val="150000"/>
              </a:lnSpc>
              <a:defRPr/>
            </a:pPr>
            <a:r>
              <a:rPr lang="en-US" sz="3600" dirty="0"/>
              <a:t>Be aware of what activates you</a:t>
            </a:r>
            <a:br>
              <a:rPr lang="en-US" dirty="0"/>
            </a:br>
            <a:r>
              <a:rPr lang="en-US" sz="2200" dirty="0"/>
              <a:t>Activators are experiences that cause an intense emotional reaction in us.</a:t>
            </a:r>
            <a:br>
              <a:rPr lang="en-US" sz="2200" dirty="0"/>
            </a:br>
            <a:r>
              <a:rPr lang="en-US" sz="2200" dirty="0"/>
              <a:t>They are Different for each of us. </a:t>
            </a:r>
            <a:br>
              <a:rPr lang="en-US" dirty="0"/>
            </a:br>
            <a:endParaRPr lang="en-US" dirty="0"/>
          </a:p>
        </p:txBody>
      </p:sp>
      <p:sp>
        <p:nvSpPr>
          <p:cNvPr id="3" name="TextBox 2">
            <a:extLst>
              <a:ext uri="{FF2B5EF4-FFF2-40B4-BE49-F238E27FC236}">
                <a16:creationId xmlns:a16="http://schemas.microsoft.com/office/drawing/2014/main" id="{D644EB69-F1CE-AB30-1228-AAB51AA5739C}"/>
              </a:ext>
            </a:extLst>
          </p:cNvPr>
          <p:cNvSpPr txBox="1"/>
          <p:nvPr/>
        </p:nvSpPr>
        <p:spPr>
          <a:xfrm>
            <a:off x="304800" y="2667000"/>
            <a:ext cx="4842164" cy="2429576"/>
          </a:xfrm>
          <a:prstGeom prst="rect">
            <a:avLst/>
          </a:prstGeom>
          <a:noFill/>
        </p:spPr>
        <p:txBody>
          <a:bodyPr wrap="square" rtlCol="0">
            <a:spAutoFit/>
          </a:bodyPr>
          <a:lstStyle/>
          <a:p>
            <a:pPr defTabSz="342900">
              <a:lnSpc>
                <a:spcPct val="150000"/>
              </a:lnSpc>
              <a:defRPr/>
            </a:pPr>
            <a:r>
              <a:rPr lang="en-US" sz="1575" b="1" u="sng" dirty="0">
                <a:solidFill>
                  <a:prstClr val="white"/>
                </a:solidFill>
                <a:latin typeface="Calibri" panose="020F0502020204030204"/>
              </a:rPr>
              <a:t>Examples</a:t>
            </a:r>
          </a:p>
          <a:p>
            <a:pPr marL="514350" lvl="1" indent="-289322" defTabSz="342900">
              <a:lnSpc>
                <a:spcPct val="150000"/>
              </a:lnSpc>
              <a:defRPr/>
            </a:pPr>
            <a:r>
              <a:rPr lang="en-US" sz="1575" dirty="0">
                <a:solidFill>
                  <a:prstClr val="white"/>
                </a:solidFill>
                <a:latin typeface="Calibri" panose="020F0502020204030204"/>
              </a:rPr>
              <a:t>Abuse of vulnerable populations</a:t>
            </a:r>
          </a:p>
          <a:p>
            <a:pPr marL="514350" lvl="1" indent="-289322" defTabSz="342900">
              <a:lnSpc>
                <a:spcPct val="150000"/>
              </a:lnSpc>
              <a:defRPr/>
            </a:pPr>
            <a:r>
              <a:rPr lang="en-US" sz="1575" dirty="0">
                <a:solidFill>
                  <a:prstClr val="white"/>
                </a:solidFill>
                <a:latin typeface="Calibri" panose="020F0502020204030204"/>
              </a:rPr>
              <a:t>Certain kinds of disrespect</a:t>
            </a:r>
          </a:p>
          <a:p>
            <a:pPr marL="514350" lvl="1" indent="-289322" defTabSz="342900">
              <a:lnSpc>
                <a:spcPct val="150000"/>
              </a:lnSpc>
              <a:defRPr/>
            </a:pPr>
            <a:r>
              <a:rPr lang="en-US" sz="1575" dirty="0">
                <a:solidFill>
                  <a:prstClr val="white"/>
                </a:solidFill>
                <a:latin typeface="Calibri" panose="020F0502020204030204"/>
              </a:rPr>
              <a:t>Unfair, unjust realities of life/systems</a:t>
            </a:r>
          </a:p>
          <a:p>
            <a:pPr marL="514350" lvl="1" indent="-289322" defTabSz="342900">
              <a:lnSpc>
                <a:spcPct val="150000"/>
              </a:lnSpc>
              <a:defRPr/>
            </a:pPr>
            <a:r>
              <a:rPr lang="en-US" sz="1575" dirty="0">
                <a:solidFill>
                  <a:prstClr val="white"/>
                </a:solidFill>
                <a:latin typeface="Calibri" panose="020F0502020204030204"/>
              </a:rPr>
              <a:t>Double binds</a:t>
            </a:r>
          </a:p>
          <a:p>
            <a:pPr marL="514350" lvl="1" indent="-289322" defTabSz="342900">
              <a:lnSpc>
                <a:spcPct val="150000"/>
              </a:lnSpc>
              <a:defRPr/>
            </a:pPr>
            <a:r>
              <a:rPr lang="en-US" sz="1575" dirty="0">
                <a:solidFill>
                  <a:prstClr val="white"/>
                </a:solidFill>
                <a:latin typeface="Calibri" panose="020F0502020204030204"/>
              </a:rPr>
              <a:t>Events that open old wounds or cut too close to home</a:t>
            </a:r>
          </a:p>
          <a:p>
            <a:pPr defTabSz="342900"/>
            <a:endParaRPr lang="en-US" sz="1013"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5306A383-FBDD-EA47-2468-866FA9E0AFBA}"/>
              </a:ext>
            </a:extLst>
          </p:cNvPr>
          <p:cNvSpPr txBox="1"/>
          <p:nvPr/>
        </p:nvSpPr>
        <p:spPr>
          <a:xfrm>
            <a:off x="5334000" y="2784222"/>
            <a:ext cx="3948545" cy="2842125"/>
          </a:xfrm>
          <a:prstGeom prst="rect">
            <a:avLst/>
          </a:prstGeom>
          <a:noFill/>
        </p:spPr>
        <p:txBody>
          <a:bodyPr wrap="square" rtlCol="0">
            <a:spAutoFit/>
          </a:bodyPr>
          <a:lstStyle/>
          <a:p>
            <a:pPr defTabSz="342900">
              <a:spcBef>
                <a:spcPct val="0"/>
              </a:spcBef>
            </a:pPr>
            <a:r>
              <a:rPr lang="en-US" altLang="en-US" sz="1575" b="1" u="sng" dirty="0">
                <a:solidFill>
                  <a:prstClr val="white"/>
                </a:solidFill>
                <a:latin typeface="Calibri" panose="020F0502020204030204"/>
              </a:rPr>
              <a:t>Common Responses to Activators</a:t>
            </a:r>
          </a:p>
          <a:p>
            <a:pPr defTabSz="342900">
              <a:lnSpc>
                <a:spcPct val="150000"/>
              </a:lnSpc>
              <a:spcBef>
                <a:spcPct val="0"/>
              </a:spcBef>
            </a:pPr>
            <a:r>
              <a:rPr lang="en-US" altLang="en-US" sz="1575" dirty="0">
                <a:solidFill>
                  <a:prstClr val="white"/>
                </a:solidFill>
                <a:latin typeface="Calibri" panose="020F0502020204030204"/>
              </a:rPr>
              <a:t>    Intense anger</a:t>
            </a:r>
          </a:p>
          <a:p>
            <a:pPr defTabSz="342900">
              <a:lnSpc>
                <a:spcPct val="150000"/>
              </a:lnSpc>
              <a:spcBef>
                <a:spcPct val="0"/>
              </a:spcBef>
            </a:pPr>
            <a:r>
              <a:rPr lang="en-US" altLang="en-US" sz="1575" dirty="0">
                <a:solidFill>
                  <a:prstClr val="white"/>
                </a:solidFill>
                <a:latin typeface="Calibri" panose="020F0502020204030204"/>
              </a:rPr>
              <a:t>    Depression, withdrawal</a:t>
            </a:r>
          </a:p>
          <a:p>
            <a:pPr defTabSz="342900">
              <a:lnSpc>
                <a:spcPct val="150000"/>
              </a:lnSpc>
              <a:spcBef>
                <a:spcPct val="0"/>
              </a:spcBef>
            </a:pPr>
            <a:r>
              <a:rPr lang="en-US" altLang="en-US" sz="1575" dirty="0">
                <a:solidFill>
                  <a:prstClr val="white"/>
                </a:solidFill>
                <a:latin typeface="Calibri" panose="020F0502020204030204"/>
              </a:rPr>
              <a:t>    Anxiety, work harder</a:t>
            </a:r>
          </a:p>
          <a:p>
            <a:pPr defTabSz="342900">
              <a:lnSpc>
                <a:spcPct val="150000"/>
              </a:lnSpc>
              <a:spcBef>
                <a:spcPct val="0"/>
              </a:spcBef>
            </a:pPr>
            <a:r>
              <a:rPr lang="en-US" altLang="en-US" sz="1575" dirty="0">
                <a:solidFill>
                  <a:prstClr val="white"/>
                </a:solidFill>
                <a:latin typeface="Calibri" panose="020F0502020204030204"/>
              </a:rPr>
              <a:t>    Physical complaints-headaches, stomach</a:t>
            </a:r>
          </a:p>
          <a:p>
            <a:pPr defTabSz="342900">
              <a:lnSpc>
                <a:spcPct val="150000"/>
              </a:lnSpc>
              <a:spcBef>
                <a:spcPct val="0"/>
              </a:spcBef>
            </a:pPr>
            <a:r>
              <a:rPr lang="en-US" altLang="en-US" sz="1575" dirty="0">
                <a:solidFill>
                  <a:prstClr val="white"/>
                </a:solidFill>
                <a:latin typeface="Calibri" panose="020F0502020204030204"/>
              </a:rPr>
              <a:t>         problems, back pain, fatigue</a:t>
            </a:r>
          </a:p>
          <a:p>
            <a:pPr defTabSz="342900">
              <a:lnSpc>
                <a:spcPct val="150000"/>
              </a:lnSpc>
              <a:spcBef>
                <a:spcPct val="0"/>
              </a:spcBef>
            </a:pPr>
            <a:r>
              <a:rPr lang="en-US" altLang="en-US" sz="1575" dirty="0">
                <a:solidFill>
                  <a:prstClr val="white"/>
                </a:solidFill>
                <a:latin typeface="Calibri" panose="020F0502020204030204"/>
              </a:rPr>
              <a:t>    Coping methods that hurt more than  </a:t>
            </a:r>
          </a:p>
          <a:p>
            <a:pPr defTabSz="342900">
              <a:lnSpc>
                <a:spcPct val="150000"/>
              </a:lnSpc>
              <a:spcBef>
                <a:spcPct val="0"/>
              </a:spcBef>
            </a:pPr>
            <a:r>
              <a:rPr lang="en-US" altLang="en-US" sz="1575" dirty="0">
                <a:solidFill>
                  <a:prstClr val="white"/>
                </a:solidFill>
                <a:latin typeface="Calibri" panose="020F0502020204030204"/>
              </a:rPr>
              <a:t>         help….substance use</a:t>
            </a:r>
          </a:p>
        </p:txBody>
      </p:sp>
    </p:spTree>
    <p:extLst>
      <p:ext uri="{BB962C8B-B14F-4D97-AF65-F5344CB8AC3E}">
        <p14:creationId xmlns:p14="http://schemas.microsoft.com/office/powerpoint/2010/main" val="31466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fade">
                                      <p:cBhvr>
                                        <p:cTn id="70" dur="1000"/>
                                        <p:tgtEl>
                                          <p:spTgt spid="4">
                                            <p:txEl>
                                              <p:pRg st="4" end="4"/>
                                            </p:txEl>
                                          </p:spTgt>
                                        </p:tgtEl>
                                      </p:cBhvr>
                                    </p:animEffect>
                                    <p:anim calcmode="lin" valueType="num">
                                      <p:cBhvr>
                                        <p:cTn id="7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animEffect transition="in" filter="fade">
                                      <p:cBhvr>
                                        <p:cTn id="75" dur="1000"/>
                                        <p:tgtEl>
                                          <p:spTgt spid="4">
                                            <p:txEl>
                                              <p:pRg st="5" end="5"/>
                                            </p:txEl>
                                          </p:spTgt>
                                        </p:tgtEl>
                                      </p:cBhvr>
                                    </p:animEffect>
                                    <p:anim calcmode="lin" valueType="num">
                                      <p:cBhvr>
                                        <p:cTn id="7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fade">
                                      <p:cBhvr>
                                        <p:cTn id="82" dur="1000"/>
                                        <p:tgtEl>
                                          <p:spTgt spid="4">
                                            <p:txEl>
                                              <p:pRg st="6" end="6"/>
                                            </p:txEl>
                                          </p:spTgt>
                                        </p:tgtEl>
                                      </p:cBhvr>
                                    </p:animEffect>
                                    <p:anim calcmode="lin" valueType="num">
                                      <p:cBhvr>
                                        <p:cTn id="8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fade">
                                      <p:cBhvr>
                                        <p:cTn id="87" dur="1000"/>
                                        <p:tgtEl>
                                          <p:spTgt spid="4">
                                            <p:txEl>
                                              <p:pRg st="7" end="7"/>
                                            </p:txEl>
                                          </p:spTgt>
                                        </p:tgtEl>
                                      </p:cBhvr>
                                    </p:animEffect>
                                    <p:anim calcmode="lin" valueType="num">
                                      <p:cBhvr>
                                        <p:cTn id="8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9BEDCB77924244A9D3922F882E7646" ma:contentTypeVersion="13" ma:contentTypeDescription="Create a new document." ma:contentTypeScope="" ma:versionID="9085dd5120659a44e44a8d86e42e84d4">
  <xsd:schema xmlns:xsd="http://www.w3.org/2001/XMLSchema" xmlns:xs="http://www.w3.org/2001/XMLSchema" xmlns:p="http://schemas.microsoft.com/office/2006/metadata/properties" xmlns:ns2="dfeca468-16f9-435a-b509-da93870d0cc3" xmlns:ns3="d4752e68-105d-4d56-a2a8-cbdd3c5ca0fd" targetNamespace="http://schemas.microsoft.com/office/2006/metadata/properties" ma:root="true" ma:fieldsID="98df77461fc33f507330f0b5c5e86ed4" ns2:_="" ns3:_="">
    <xsd:import namespace="dfeca468-16f9-435a-b509-da93870d0cc3"/>
    <xsd:import namespace="d4752e68-105d-4d56-a2a8-cbdd3c5ca0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ca468-16f9-435a-b509-da93870d0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b9cba5-2431-4516-bebf-745ef7832db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752e68-105d-4d56-a2a8-cbdd3c5ca0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7eddfbe-9201-408a-85f3-605d342a7453}" ma:internalName="TaxCatchAll" ma:showField="CatchAllData" ma:web="d4752e68-105d-4d56-a2a8-cbdd3c5ca0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eca468-16f9-435a-b509-da93870d0cc3">
      <Terms xmlns="http://schemas.microsoft.com/office/infopath/2007/PartnerControls"/>
    </lcf76f155ced4ddcb4097134ff3c332f>
    <TaxCatchAll xmlns="d4752e68-105d-4d56-a2a8-cbdd3c5ca0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80C5E-1CA9-43CD-B1BC-E88394846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ca468-16f9-435a-b509-da93870d0cc3"/>
    <ds:schemaRef ds:uri="d4752e68-105d-4d56-a2a8-cbdd3c5ca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2D2234-CBFB-4EE3-9AAC-567A7398D7D8}">
  <ds:schemaRefs>
    <ds:schemaRef ds:uri="dfeca468-16f9-435a-b509-da93870d0cc3"/>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4752e68-105d-4d56-a2a8-cbdd3c5ca0fd"/>
    <ds:schemaRef ds:uri="http://purl.org/dc/terms/"/>
  </ds:schemaRefs>
</ds:datastoreItem>
</file>

<file path=customXml/itemProps3.xml><?xml version="1.0" encoding="utf-8"?>
<ds:datastoreItem xmlns:ds="http://schemas.openxmlformats.org/officeDocument/2006/customXml" ds:itemID="{B5A44557-02D9-4AD0-BAAB-96FDDC72D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2127</Words>
  <Application>Microsoft Office PowerPoint</Application>
  <PresentationFormat>On-screen Show (4:3)</PresentationFormat>
  <Paragraphs>290</Paragraphs>
  <Slides>28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Arial</vt:lpstr>
      <vt:lpstr>Calibri</vt:lpstr>
      <vt:lpstr>Calibri Light</vt:lpstr>
      <vt:lpstr>Candara</vt:lpstr>
      <vt:lpstr>Corbel</vt:lpstr>
      <vt:lpstr>DesignTemplate</vt:lpstr>
      <vt:lpstr>Celestial</vt:lpstr>
      <vt:lpstr>Holding the Line – Protecting Ourselves Against the Hidden Impacts of Trauma</vt:lpstr>
      <vt:lpstr>Our topics for today</vt:lpstr>
      <vt:lpstr>Let’s define first</vt:lpstr>
      <vt:lpstr>More Definitions</vt:lpstr>
      <vt:lpstr>What Exposure Could Look Like…</vt:lpstr>
      <vt:lpstr>PowerPoint Presentation</vt:lpstr>
      <vt:lpstr>VICARIOUS TRAUMA SCALE Please indicate on a scale of 1 (strongly disagree) to 7 (strongly agree) how much you agree with each statement.   </vt:lpstr>
      <vt:lpstr>Poking the Bear….</vt:lpstr>
      <vt:lpstr>Be aware of what activates you Activators are experiences that cause an intense emotional reaction in us. They are Different for each of us.  </vt:lpstr>
      <vt:lpstr>   Signs of secondary traumatic stress at work? (ABA Article on Lawyer Trauma) </vt:lpstr>
      <vt:lpstr>Signs of STS at home</vt:lpstr>
      <vt:lpstr>Second Half of Terms</vt:lpstr>
      <vt:lpstr>THE SHIELD</vt:lpstr>
      <vt:lpstr>The Good News</vt:lpstr>
      <vt:lpstr>Put your mask on first</vt:lpstr>
      <vt:lpstr>Resiliency</vt:lpstr>
      <vt:lpstr>WORK PROTECTIVE FACTORS (DEPOSITS)</vt:lpstr>
      <vt:lpstr>HOME PROTECTIVE FACTORS (DEPOSITS)</vt:lpstr>
      <vt:lpstr>PowerPoint Presentation</vt:lpstr>
      <vt:lpstr>Seven Keystones of Support</vt:lpstr>
      <vt:lpstr>Manage Stress</vt:lpstr>
      <vt:lpstr>PowerPoint Presentation</vt:lpstr>
      <vt:lpstr>Boundaries are IMPORTANT</vt:lpstr>
      <vt:lpstr>What Do You Tell Yourself…</vt:lpstr>
      <vt:lpstr>If you find yourself struggling…</vt:lpstr>
      <vt:lpstr>About NM LAP…</vt:lpstr>
      <vt:lpstr>Profession Specific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 Path to Well Being Study and NMJLAP Resources</dc:title>
  <dc:creator/>
  <cp:lastModifiedBy/>
  <cp:revision>1</cp:revision>
  <dcterms:created xsi:type="dcterms:W3CDTF">2018-03-15T17:23:03Z</dcterms:created>
  <dcterms:modified xsi:type="dcterms:W3CDTF">2025-10-16T01:46:12Z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y fmtid="{D5CDD505-2E9C-101B-9397-08002B2CF9AE}" pid="3" name="ContentTypeId">
    <vt:lpwstr>0x010100269BEDCB77924244A9D3922F882E7646</vt:lpwstr>
  </property>
  <property fmtid="{D5CDD505-2E9C-101B-9397-08002B2CF9AE}" pid="4" name="MediaServiceImageTags">
    <vt:lpwstr/>
  </property>
</Properties>
</file>